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2" r:id="rId2"/>
    <p:sldId id="313" r:id="rId3"/>
    <p:sldId id="260" r:id="rId4"/>
    <p:sldId id="318" r:id="rId5"/>
    <p:sldId id="277" r:id="rId6"/>
    <p:sldId id="315" r:id="rId7"/>
    <p:sldId id="278" r:id="rId8"/>
    <p:sldId id="279" r:id="rId9"/>
    <p:sldId id="280" r:id="rId10"/>
    <p:sldId id="281" r:id="rId11"/>
    <p:sldId id="282" r:id="rId12"/>
    <p:sldId id="317" r:id="rId13"/>
    <p:sldId id="256" r:id="rId14"/>
    <p:sldId id="283" r:id="rId15"/>
    <p:sldId id="284" r:id="rId16"/>
    <p:sldId id="285" r:id="rId17"/>
    <p:sldId id="261" r:id="rId18"/>
    <p:sldId id="286" r:id="rId19"/>
    <p:sldId id="287" r:id="rId20"/>
    <p:sldId id="288" r:id="rId21"/>
    <p:sldId id="290" r:id="rId22"/>
    <p:sldId id="289" r:id="rId23"/>
    <p:sldId id="319" r:id="rId24"/>
    <p:sldId id="291" r:id="rId25"/>
    <p:sldId id="320" r:id="rId26"/>
    <p:sldId id="321" r:id="rId27"/>
    <p:sldId id="294" r:id="rId28"/>
    <p:sldId id="322" r:id="rId29"/>
    <p:sldId id="295" r:id="rId30"/>
    <p:sldId id="323" r:id="rId31"/>
    <p:sldId id="324" r:id="rId32"/>
    <p:sldId id="298" r:id="rId33"/>
    <p:sldId id="299" r:id="rId34"/>
    <p:sldId id="300" r:id="rId35"/>
    <p:sldId id="325" r:id="rId36"/>
    <p:sldId id="326" r:id="rId37"/>
    <p:sldId id="301" r:id="rId38"/>
    <p:sldId id="302" r:id="rId39"/>
    <p:sldId id="303" r:id="rId40"/>
    <p:sldId id="327" r:id="rId41"/>
    <p:sldId id="328" r:id="rId42"/>
    <p:sldId id="305" r:id="rId43"/>
    <p:sldId id="306" r:id="rId44"/>
    <p:sldId id="307" r:id="rId45"/>
    <p:sldId id="308" r:id="rId46"/>
    <p:sldId id="329" r:id="rId47"/>
    <p:sldId id="309" r:id="rId48"/>
    <p:sldId id="330" r:id="rId49"/>
    <p:sldId id="334" r:id="rId50"/>
    <p:sldId id="333" r:id="rId51"/>
    <p:sldId id="331" r:id="rId52"/>
    <p:sldId id="335" r:id="rId53"/>
    <p:sldId id="332" r:id="rId54"/>
    <p:sldId id="314" r:id="rId55"/>
  </p:sldIdLst>
  <p:sldSz cx="9144000" cy="6858000" type="screen4x3"/>
  <p:notesSz cx="6781800"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660"/>
  </p:normalViewPr>
  <p:slideViewPr>
    <p:cSldViewPr>
      <p:cViewPr>
        <p:scale>
          <a:sx n="100" d="100"/>
          <a:sy n="100" d="100"/>
        </p:scale>
        <p:origin x="-306"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8463"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1750" y="0"/>
            <a:ext cx="2938463" cy="496888"/>
          </a:xfrm>
          <a:prstGeom prst="rect">
            <a:avLst/>
          </a:prstGeom>
        </p:spPr>
        <p:txBody>
          <a:bodyPr vert="horz" lIns="91440" tIns="45720" rIns="91440" bIns="45720" rtlCol="0"/>
          <a:lstStyle>
            <a:lvl1pPr algn="r">
              <a:defRPr sz="1200"/>
            </a:lvl1pPr>
          </a:lstStyle>
          <a:p>
            <a:fld id="{9890F021-65B2-4FAB-87E7-E62FB45C0401}" type="datetimeFigureOut">
              <a:rPr lang="ru-RU" smtClean="0"/>
              <a:t>01.04.2016</a:t>
            </a:fld>
            <a:endParaRPr lang="ru-RU"/>
          </a:p>
        </p:txBody>
      </p:sp>
      <p:sp>
        <p:nvSpPr>
          <p:cNvPr id="4" name="Образ слайда 3"/>
          <p:cNvSpPr>
            <a:spLocks noGrp="1" noRot="1" noChangeAspect="1"/>
          </p:cNvSpPr>
          <p:nvPr>
            <p:ph type="sldImg" idx="2"/>
          </p:nvPr>
        </p:nvSpPr>
        <p:spPr>
          <a:xfrm>
            <a:off x="909638"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7863" y="4714875"/>
            <a:ext cx="5426075" cy="44672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163"/>
            <a:ext cx="2938463" cy="496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1750" y="9428163"/>
            <a:ext cx="2938463" cy="496887"/>
          </a:xfrm>
          <a:prstGeom prst="rect">
            <a:avLst/>
          </a:prstGeom>
        </p:spPr>
        <p:txBody>
          <a:bodyPr vert="horz" lIns="91440" tIns="45720" rIns="91440" bIns="45720" rtlCol="0" anchor="b"/>
          <a:lstStyle>
            <a:lvl1pPr algn="r">
              <a:defRPr sz="1200"/>
            </a:lvl1pPr>
          </a:lstStyle>
          <a:p>
            <a:fld id="{B490C0A3-EEA8-4DFB-BF68-9C9D738386BB}" type="slidenum">
              <a:rPr lang="ru-RU" smtClean="0"/>
              <a:t>‹#›</a:t>
            </a:fld>
            <a:endParaRPr lang="ru-RU"/>
          </a:p>
        </p:txBody>
      </p:sp>
    </p:spTree>
    <p:extLst>
      <p:ext uri="{BB962C8B-B14F-4D97-AF65-F5344CB8AC3E}">
        <p14:creationId xmlns:p14="http://schemas.microsoft.com/office/powerpoint/2010/main" val="1338873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3</a:t>
            </a:fld>
            <a:endParaRPr lang="ru-RU"/>
          </a:p>
        </p:txBody>
      </p:sp>
    </p:spTree>
    <p:extLst>
      <p:ext uri="{BB962C8B-B14F-4D97-AF65-F5344CB8AC3E}">
        <p14:creationId xmlns:p14="http://schemas.microsoft.com/office/powerpoint/2010/main" val="107361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46</a:t>
            </a:fld>
            <a:endParaRPr lang="ru-RU"/>
          </a:p>
        </p:txBody>
      </p:sp>
    </p:spTree>
    <p:extLst>
      <p:ext uri="{BB962C8B-B14F-4D97-AF65-F5344CB8AC3E}">
        <p14:creationId xmlns:p14="http://schemas.microsoft.com/office/powerpoint/2010/main" val="107361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49</a:t>
            </a:fld>
            <a:endParaRPr lang="ru-RU"/>
          </a:p>
        </p:txBody>
      </p:sp>
    </p:spTree>
    <p:extLst>
      <p:ext uri="{BB962C8B-B14F-4D97-AF65-F5344CB8AC3E}">
        <p14:creationId xmlns:p14="http://schemas.microsoft.com/office/powerpoint/2010/main" val="107361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51</a:t>
            </a:fld>
            <a:endParaRPr lang="ru-RU"/>
          </a:p>
        </p:txBody>
      </p:sp>
    </p:spTree>
    <p:extLst>
      <p:ext uri="{BB962C8B-B14F-4D97-AF65-F5344CB8AC3E}">
        <p14:creationId xmlns:p14="http://schemas.microsoft.com/office/powerpoint/2010/main" val="262920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52</a:t>
            </a:fld>
            <a:endParaRPr lang="ru-RU"/>
          </a:p>
        </p:txBody>
      </p:sp>
    </p:spTree>
    <p:extLst>
      <p:ext uri="{BB962C8B-B14F-4D97-AF65-F5344CB8AC3E}">
        <p14:creationId xmlns:p14="http://schemas.microsoft.com/office/powerpoint/2010/main" val="2629205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4</a:t>
            </a:fld>
            <a:endParaRPr lang="ru-RU"/>
          </a:p>
        </p:txBody>
      </p:sp>
    </p:spTree>
    <p:extLst>
      <p:ext uri="{BB962C8B-B14F-4D97-AF65-F5344CB8AC3E}">
        <p14:creationId xmlns:p14="http://schemas.microsoft.com/office/powerpoint/2010/main" val="107361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16</a:t>
            </a:fld>
            <a:endParaRPr lang="ru-RU"/>
          </a:p>
        </p:txBody>
      </p:sp>
    </p:spTree>
    <p:extLst>
      <p:ext uri="{BB962C8B-B14F-4D97-AF65-F5344CB8AC3E}">
        <p14:creationId xmlns:p14="http://schemas.microsoft.com/office/powerpoint/2010/main" val="246409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27</a:t>
            </a:fld>
            <a:endParaRPr lang="ru-RU"/>
          </a:p>
        </p:txBody>
      </p:sp>
    </p:spTree>
    <p:extLst>
      <p:ext uri="{BB962C8B-B14F-4D97-AF65-F5344CB8AC3E}">
        <p14:creationId xmlns:p14="http://schemas.microsoft.com/office/powerpoint/2010/main" val="4239370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29</a:t>
            </a:fld>
            <a:endParaRPr lang="ru-RU"/>
          </a:p>
        </p:txBody>
      </p:sp>
    </p:spTree>
    <p:extLst>
      <p:ext uri="{BB962C8B-B14F-4D97-AF65-F5344CB8AC3E}">
        <p14:creationId xmlns:p14="http://schemas.microsoft.com/office/powerpoint/2010/main" val="56528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30</a:t>
            </a:fld>
            <a:endParaRPr lang="ru-RU"/>
          </a:p>
        </p:txBody>
      </p:sp>
    </p:spTree>
    <p:extLst>
      <p:ext uri="{BB962C8B-B14F-4D97-AF65-F5344CB8AC3E}">
        <p14:creationId xmlns:p14="http://schemas.microsoft.com/office/powerpoint/2010/main" val="56528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31</a:t>
            </a:fld>
            <a:endParaRPr lang="ru-RU"/>
          </a:p>
        </p:txBody>
      </p:sp>
    </p:spTree>
    <p:extLst>
      <p:ext uri="{BB962C8B-B14F-4D97-AF65-F5344CB8AC3E}">
        <p14:creationId xmlns:p14="http://schemas.microsoft.com/office/powerpoint/2010/main" val="56528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42</a:t>
            </a:fld>
            <a:endParaRPr lang="ru-RU"/>
          </a:p>
        </p:txBody>
      </p:sp>
    </p:spTree>
    <p:extLst>
      <p:ext uri="{BB962C8B-B14F-4D97-AF65-F5344CB8AC3E}">
        <p14:creationId xmlns:p14="http://schemas.microsoft.com/office/powerpoint/2010/main" val="373332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90C0A3-EEA8-4DFB-BF68-9C9D738386BB}" type="slidenum">
              <a:rPr lang="ru-RU" smtClean="0"/>
              <a:t>43</a:t>
            </a:fld>
            <a:endParaRPr lang="ru-RU"/>
          </a:p>
        </p:txBody>
      </p:sp>
    </p:spTree>
    <p:extLst>
      <p:ext uri="{BB962C8B-B14F-4D97-AF65-F5344CB8AC3E}">
        <p14:creationId xmlns:p14="http://schemas.microsoft.com/office/powerpoint/2010/main" val="57013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ADC8DA5-CF0B-4F4F-B5AF-6E7E8021080A}" type="datetimeFigureOut">
              <a:rPr lang="ru-RU" smtClean="0"/>
              <a:t>01.04.2016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99191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ADC8DA5-CF0B-4F4F-B5AF-6E7E8021080A}" type="datetimeFigureOut">
              <a:rPr lang="ru-RU" smtClean="0"/>
              <a:t>01.04.2016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1521606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ADC8DA5-CF0B-4F4F-B5AF-6E7E8021080A}" type="datetimeFigureOut">
              <a:rPr lang="ru-RU" smtClean="0"/>
              <a:t>01.04.2016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2203589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ADC8DA5-CF0B-4F4F-B5AF-6E7E8021080A}" type="datetimeFigureOut">
              <a:rPr lang="ru-RU" smtClean="0"/>
              <a:t>01.04.2016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364303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ADC8DA5-CF0B-4F4F-B5AF-6E7E8021080A}" type="datetimeFigureOut">
              <a:rPr lang="ru-RU" smtClean="0"/>
              <a:t>01.04.2016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1320454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ADC8DA5-CF0B-4F4F-B5AF-6E7E8021080A}" type="datetimeFigureOut">
              <a:rPr lang="ru-RU" smtClean="0"/>
              <a:t>01.04.2016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309792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ADC8DA5-CF0B-4F4F-B5AF-6E7E8021080A}" type="datetimeFigureOut">
              <a:rPr lang="ru-RU" smtClean="0"/>
              <a:t>01.04.2016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64847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ADC8DA5-CF0B-4F4F-B5AF-6E7E8021080A}" type="datetimeFigureOut">
              <a:rPr lang="ru-RU" smtClean="0"/>
              <a:t>01.04.2016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342237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DC8DA5-CF0B-4F4F-B5AF-6E7E8021080A}" type="datetimeFigureOut">
              <a:rPr lang="ru-RU" smtClean="0"/>
              <a:t>01.04.2016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478351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ADC8DA5-CF0B-4F4F-B5AF-6E7E8021080A}" type="datetimeFigureOut">
              <a:rPr lang="ru-RU" smtClean="0"/>
              <a:t>01.04.2016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6410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ADC8DA5-CF0B-4F4F-B5AF-6E7E8021080A}" type="datetimeFigureOut">
              <a:rPr lang="ru-RU" smtClean="0"/>
              <a:t>01.04.2016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0035D6-1338-42C1-A079-C1719265BABF}" type="slidenum">
              <a:rPr lang="ru-RU" smtClean="0"/>
              <a:t>‹#›</a:t>
            </a:fld>
            <a:endParaRPr lang="ru-RU"/>
          </a:p>
        </p:txBody>
      </p:sp>
    </p:spTree>
    <p:extLst>
      <p:ext uri="{BB962C8B-B14F-4D97-AF65-F5344CB8AC3E}">
        <p14:creationId xmlns:p14="http://schemas.microsoft.com/office/powerpoint/2010/main" val="381305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C8DA5-CF0B-4F4F-B5AF-6E7E8021080A}" type="datetimeFigureOut">
              <a:rPr lang="ru-RU" smtClean="0"/>
              <a:t>01.04.2016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035D6-1338-42C1-A079-C1719265BABF}" type="slidenum">
              <a:rPr lang="ru-RU" smtClean="0"/>
              <a:t>‹#›</a:t>
            </a:fld>
            <a:endParaRPr lang="ru-RU"/>
          </a:p>
        </p:txBody>
      </p:sp>
    </p:spTree>
    <p:extLst>
      <p:ext uri="{BB962C8B-B14F-4D97-AF65-F5344CB8AC3E}">
        <p14:creationId xmlns:p14="http://schemas.microsoft.com/office/powerpoint/2010/main" val="2590643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5.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2.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0" y="0"/>
            <a:ext cx="9186451" cy="6940698"/>
            <a:chOff x="0" y="0"/>
            <a:chExt cx="9186451" cy="6940698"/>
          </a:xfrm>
        </p:grpSpPr>
        <p:pic>
          <p:nvPicPr>
            <p:cNvPr id="5"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813" t="14995" b="9805"/>
            <a:stretch/>
          </p:blipFill>
          <p:spPr bwMode="auto">
            <a:xfrm>
              <a:off x="8484" y="61763"/>
              <a:ext cx="9144000" cy="68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64542" y="2691160"/>
              <a:ext cx="8577981" cy="4249538"/>
            </a:xfrm>
            <a:prstGeom prst="rect">
              <a:avLst/>
            </a:prstGeom>
          </p:spPr>
        </p:pic>
        <p:pic>
          <p:nvPicPr>
            <p:cNvPr id="7"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86451" cy="69406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2836139-a62eb246f0b744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800" y="5085184"/>
              <a:ext cx="17462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1435897" y="1556792"/>
              <a:ext cx="6645665" cy="1569660"/>
            </a:xfrm>
            <a:prstGeom prst="rect">
              <a:avLst/>
            </a:prstGeom>
            <a:noFill/>
            <a:effectLst>
              <a:glow rad="228600">
                <a:schemeClr val="accent6">
                  <a:satMod val="175000"/>
                  <a:alpha val="40000"/>
                </a:schemeClr>
              </a:glow>
            </a:effectLst>
            <a:scene3d>
              <a:camera prst="orthographicFront"/>
              <a:lightRig rig="flat" dir="tl">
                <a:rot lat="0" lon="0" rev="6600000"/>
              </a:lightRig>
            </a:scene3d>
            <a:sp3d>
              <a:bevelT/>
            </a:sp3d>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FontTx/>
                <a:buNone/>
              </a:pPr>
              <a:r>
                <a:rPr lang="ru-RU" sz="4800" b="1" i="1" dirty="0">
                  <a:ln w="11430"/>
                  <a:solidFill>
                    <a:srgbClr val="C00000"/>
                  </a:solidFill>
                  <a:effectLst>
                    <a:outerShdw blurRad="50800" dist="39000" dir="5460000" algn="tl">
                      <a:srgbClr val="000000">
                        <a:alpha val="38000"/>
                      </a:srgbClr>
                    </a:outerShdw>
                  </a:effectLst>
                </a:rPr>
                <a:t>Виртуальная экскурсия</a:t>
              </a:r>
            </a:p>
            <a:p>
              <a:pPr algn="ctr">
                <a:buFontTx/>
                <a:buNone/>
              </a:pPr>
              <a:r>
                <a:rPr lang="ru-RU" sz="4800" b="1" i="1" dirty="0">
                  <a:ln w="11430"/>
                  <a:solidFill>
                    <a:srgbClr val="C00000"/>
                  </a:solidFill>
                  <a:effectLst>
                    <a:outerShdw blurRad="50800" dist="39000" dir="5460000" algn="tl">
                      <a:srgbClr val="000000">
                        <a:alpha val="38000"/>
                      </a:srgbClr>
                    </a:outerShdw>
                  </a:effectLst>
                </a:rPr>
                <a:t> «Адреса славы»</a:t>
              </a:r>
            </a:p>
          </p:txBody>
        </p:sp>
        <p:sp>
          <p:nvSpPr>
            <p:cNvPr id="10" name="Прямоугольник 9"/>
            <p:cNvSpPr/>
            <p:nvPr/>
          </p:nvSpPr>
          <p:spPr>
            <a:xfrm>
              <a:off x="1302346" y="476672"/>
              <a:ext cx="6912768" cy="923330"/>
            </a:xfrm>
            <a:prstGeom prst="rect">
              <a:avLst/>
            </a:prstGeom>
          </p:spPr>
          <p:txBody>
            <a:bodyPr wrap="square">
              <a:spAutoFit/>
            </a:bodyPr>
            <a:lstStyle/>
            <a:p>
              <a:pPr algn="ctr"/>
              <a:r>
                <a:rPr lang="ru-RU" b="1" dirty="0">
                  <a:latin typeface="Georgia" pitchFamily="18" charset="0"/>
                  <a:cs typeface="Times New Roman" pitchFamily="18" charset="0"/>
                </a:rPr>
                <a:t>МУК «Сергиево-Посадская центральная районная межпоселенческая библиотека»</a:t>
              </a:r>
              <a:br>
                <a:rPr lang="ru-RU" b="1" dirty="0">
                  <a:latin typeface="Georgia" pitchFamily="18" charset="0"/>
                  <a:cs typeface="Times New Roman" pitchFamily="18" charset="0"/>
                </a:rPr>
              </a:br>
              <a:r>
                <a:rPr lang="ru-RU" b="1" dirty="0">
                  <a:latin typeface="Georgia" pitchFamily="18" charset="0"/>
                  <a:cs typeface="Times New Roman" pitchFamily="18" charset="0"/>
                </a:rPr>
                <a:t>Центральная районная библиотека им. В.В. </a:t>
              </a:r>
              <a:r>
                <a:rPr lang="ru-RU" b="1" dirty="0" smtClean="0">
                  <a:latin typeface="Georgia" pitchFamily="18" charset="0"/>
                  <a:cs typeface="Times New Roman" pitchFamily="18" charset="0"/>
                </a:rPr>
                <a:t>Розанова</a:t>
              </a:r>
              <a:endParaRPr lang="ru-RU" dirty="0"/>
            </a:p>
          </p:txBody>
        </p:sp>
      </p:grpSp>
    </p:spTree>
    <p:extLst>
      <p:ext uri="{BB962C8B-B14F-4D97-AF65-F5344CB8AC3E}">
        <p14:creationId xmlns:p14="http://schemas.microsoft.com/office/powerpoint/2010/main" val="2664874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26" y="-20935"/>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076056" y="3519206"/>
            <a:ext cx="3672408" cy="2862322"/>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50800" dist="38100" dir="2700000" algn="tl" rotWithShape="0">
                    <a:prstClr val="black">
                      <a:alpha val="40000"/>
                    </a:prstClr>
                  </a:outerShdw>
                </a:effectLst>
              </a:rPr>
              <a:t>В Пятницкой башне проводились занятия курсов ПВО. Во время сигналов воздушной тревоги дежурные провожали жителей города в </a:t>
            </a:r>
            <a:r>
              <a:rPr lang="ru-RU" sz="1200" dirty="0" smtClean="0">
                <a:effectLst>
                  <a:outerShdw blurRad="50800" dist="38100" dir="2700000" algn="tl" rotWithShape="0">
                    <a:prstClr val="black">
                      <a:alpha val="40000"/>
                    </a:prstClr>
                  </a:outerShdw>
                </a:effectLst>
              </a:rPr>
              <a:t>бомбоубежища</a:t>
            </a:r>
            <a:r>
              <a:rPr lang="ru-RU" sz="1200" dirty="0">
                <a:effectLst>
                  <a:outerShdw blurRad="50800" dist="38100" dir="2700000" algn="tl" rotWithShape="0">
                    <a:prstClr val="black">
                      <a:alpha val="40000"/>
                    </a:prstClr>
                  </a:outerShdw>
                </a:effectLst>
              </a:rPr>
              <a:t>. С Пятницкой башни также проводилось наблюдение за действиями вражеской авиации</a:t>
            </a:r>
            <a:r>
              <a:rPr lang="ru-RU" sz="1200" dirty="0" smtClean="0">
                <a:effectLst>
                  <a:outerShdw blurRad="50800" dist="38100" dir="2700000" algn="tl" rotWithShape="0">
                    <a:prstClr val="black">
                      <a:alpha val="40000"/>
                    </a:prstClr>
                  </a:outerShdw>
                </a:effectLst>
              </a:rPr>
              <a:t>. На </a:t>
            </a:r>
            <a:r>
              <a:rPr lang="ru-RU" sz="1200" dirty="0">
                <a:effectLst>
                  <a:outerShdw blurRad="50800" dist="38100" dir="2700000" algn="tl" rotWithShape="0">
                    <a:prstClr val="black">
                      <a:alpha val="40000"/>
                    </a:prstClr>
                  </a:outerShdw>
                </a:effectLst>
              </a:rPr>
              <a:t>территории ТСЛ разместились : </a:t>
            </a:r>
            <a:r>
              <a:rPr lang="ru-RU" sz="1200" dirty="0" smtClean="0">
                <a:effectLst>
                  <a:outerShdw blurRad="50800" dist="38100" dir="2700000" algn="tl" rotWithShape="0">
                    <a:prstClr val="black">
                      <a:alpha val="40000"/>
                    </a:prstClr>
                  </a:outerShdw>
                </a:effectLst>
              </a:rPr>
              <a:t>комендатура </a:t>
            </a:r>
            <a:r>
              <a:rPr lang="ru-RU" sz="1200" dirty="0">
                <a:effectLst>
                  <a:outerShdw blurRad="50800" dist="38100" dir="2700000" algn="tl" rotWithShape="0">
                    <a:prstClr val="black">
                      <a:alpha val="40000"/>
                    </a:prstClr>
                  </a:outerShdw>
                </a:effectLst>
              </a:rPr>
              <a:t>г. Загорска и  комендантская рота а также главное учреждение города в 1941-43 году -Городской комитет обороны, координировавший и направлявший всю оборонную деятельность Загорского, Константиновского, Дмитровского и Пушкинского районов. Во главе Комитета стоял первый секретарь горкома </a:t>
            </a:r>
            <a:r>
              <a:rPr lang="ru-RU" sz="1200" dirty="0" err="1">
                <a:effectLst>
                  <a:outerShdw blurRad="50800" dist="38100" dir="2700000" algn="tl" rotWithShape="0">
                    <a:prstClr val="black">
                      <a:alpha val="40000"/>
                    </a:prstClr>
                  </a:outerShdw>
                </a:effectLst>
              </a:rPr>
              <a:t>ВКПб</a:t>
            </a:r>
            <a:r>
              <a:rPr lang="ru-RU" sz="1200" dirty="0">
                <a:effectLst>
                  <a:outerShdw blurRad="50800" dist="38100" dir="2700000" algn="tl" rotWithShape="0">
                    <a:prstClr val="black">
                      <a:alpha val="40000"/>
                    </a:prstClr>
                  </a:outerShdw>
                </a:effectLst>
              </a:rPr>
              <a:t>  И.В. </a:t>
            </a:r>
            <a:r>
              <a:rPr lang="ru-RU" sz="1200" dirty="0" err="1" smtClean="0">
                <a:effectLst>
                  <a:outerShdw blurRad="50800" dist="38100" dir="2700000" algn="tl" rotWithShape="0">
                    <a:prstClr val="black">
                      <a:alpha val="40000"/>
                    </a:prstClr>
                  </a:outerShdw>
                </a:effectLst>
              </a:rPr>
              <a:t>Черногоров</a:t>
            </a:r>
            <a:r>
              <a:rPr lang="ru-RU" sz="1200" dirty="0" smtClean="0">
                <a:effectLst>
                  <a:outerShdw blurRad="50800" dist="38100" dir="2700000" algn="tl" rotWithShape="0">
                    <a:prstClr val="black">
                      <a:alpha val="40000"/>
                    </a:prstClr>
                  </a:outerShdw>
                </a:effectLst>
              </a:rPr>
              <a:t>.</a:t>
            </a:r>
          </a:p>
          <a:p>
            <a:endParaRPr lang="ru-RU" sz="1200" dirty="0">
              <a:effectLst>
                <a:outerShdw blurRad="50800" dist="38100" dir="2700000" algn="tl" rotWithShape="0">
                  <a:prstClr val="black">
                    <a:alpha val="40000"/>
                  </a:prstClr>
                </a:outerShdw>
              </a:effectLst>
            </a:endParaRPr>
          </a:p>
          <a:p>
            <a:endParaRPr lang="ru-RU" sz="1200" dirty="0">
              <a:effectLst>
                <a:outerShdw blurRad="50800" dist="38100" dir="2700000" algn="tl" rotWithShape="0">
                  <a:prstClr val="black">
                    <a:alpha val="40000"/>
                  </a:prstClr>
                </a:outerShdw>
              </a:effectLst>
            </a:endParaRPr>
          </a:p>
        </p:txBody>
      </p:sp>
      <p:pic>
        <p:nvPicPr>
          <p:cNvPr id="7170" name="Picture 2" descr="пятницкая бащн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1811" y="548680"/>
            <a:ext cx="2275661" cy="2317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759288" y="836712"/>
            <a:ext cx="374070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Пятницкая башня</a:t>
            </a:r>
            <a:endParaRPr lang="ru-RU" sz="3600" b="1" dirty="0">
              <a:ln w="11430"/>
              <a:solidFill>
                <a:srgbClr val="002060"/>
              </a:solidFill>
              <a:effectLst>
                <a:outerShdw blurRad="50800" dist="39000" dir="5460000" algn="tl">
                  <a:srgbClr val="000000">
                    <a:alpha val="38000"/>
                  </a:srgbClr>
                </a:outerShdw>
              </a:effectLst>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61" t="35181" r="54945" b="62317"/>
          <a:stretch/>
        </p:blipFill>
        <p:spPr bwMode="auto">
          <a:xfrm>
            <a:off x="2106959" y="1916831"/>
            <a:ext cx="2817465" cy="3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пятницкая башня троице-сергиевой лавр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пятницкая башня троице-сергиевой лавры"/>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24" name="Picture 8" descr="http://www.web-korolev.ru/forum/album_pic.php?pic_id=30023&amp;sid=be530ceeb3191260af8db3bb5051b377"/>
          <p:cNvPicPr>
            <a:picLocks noChangeAspect="1" noChangeArrowheads="1"/>
          </p:cNvPicPr>
          <p:nvPr/>
        </p:nvPicPr>
        <p:blipFill rotWithShape="1">
          <a:blip r:embed="rId5">
            <a:extLst>
              <a:ext uri="{28A0092B-C50C-407E-A947-70E740481C1C}">
                <a14:useLocalDpi xmlns:a14="http://schemas.microsoft.com/office/drawing/2010/main" val="0"/>
              </a:ext>
            </a:extLst>
          </a:blip>
          <a:srcRect l="29127" t="13814" r="31196" b="13421"/>
          <a:stretch/>
        </p:blipFill>
        <p:spPr bwMode="auto">
          <a:xfrm>
            <a:off x="489690" y="3191274"/>
            <a:ext cx="3218214" cy="3190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420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9872"/>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6" y="769"/>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94845" y="4670066"/>
            <a:ext cx="4104456" cy="156966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подклете Успенского собора был склад оружия </a:t>
            </a:r>
            <a:r>
              <a:rPr lang="ru-RU" sz="1200" dirty="0" smtClean="0">
                <a:effectLst>
                  <a:outerShdw blurRad="38100" dist="38100" dir="2700000" algn="tl">
                    <a:srgbClr val="000000">
                      <a:alpha val="43137"/>
                    </a:srgbClr>
                  </a:outerShdw>
                </a:effectLst>
              </a:rPr>
              <a:t>ГКО. Дело </a:t>
            </a:r>
            <a:r>
              <a:rPr lang="ru-RU" sz="1200" dirty="0">
                <a:effectLst>
                  <a:outerShdw blurRad="38100" dist="38100" dir="2700000" algn="tl">
                    <a:srgbClr val="000000">
                      <a:alpha val="43137"/>
                    </a:srgbClr>
                  </a:outerShdw>
                </a:effectLst>
              </a:rPr>
              <a:t>в том, что Постановлением ГКО от 11 ноября 1941 года было предписано руководителям военизированных, советских и партийных организаций в 24 часа предоставить в ГКО сведения о наличии имеющихся запасов оружия, боеприпасов, обмундирования и снаряжения. Комитет обороны решил сосредоточить хранение боеприпасов и оружия на складе штаба ГКО в </a:t>
            </a:r>
            <a:r>
              <a:rPr lang="ru-RU" sz="1200" dirty="0" smtClean="0">
                <a:effectLst>
                  <a:outerShdw blurRad="38100" dist="38100" dir="2700000" algn="tl">
                    <a:srgbClr val="000000">
                      <a:alpha val="43137"/>
                    </a:srgbClr>
                  </a:outerShdw>
                </a:effectLst>
              </a:rPr>
              <a:t>ТСЛ.</a:t>
            </a:r>
            <a:endParaRPr lang="ru-RU" sz="1200" dirty="0">
              <a:effectLst>
                <a:outerShdw blurRad="38100" dist="38100" dir="2700000" algn="tl">
                  <a:srgbClr val="000000">
                    <a:alpha val="43137"/>
                  </a:srgbClr>
                </a:outerShdw>
              </a:effectLst>
            </a:endParaRPr>
          </a:p>
        </p:txBody>
      </p:sp>
      <p:pic>
        <p:nvPicPr>
          <p:cNvPr id="8194" name="Picture 2" descr="собор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32" t="6225"/>
          <a:stretch/>
        </p:blipFill>
        <p:spPr bwMode="auto">
          <a:xfrm>
            <a:off x="5508104" y="764704"/>
            <a:ext cx="3051502" cy="3628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61" t="35181" r="54945" b="62317"/>
          <a:stretch/>
        </p:blipFill>
        <p:spPr bwMode="auto">
          <a:xfrm>
            <a:off x="2106959" y="1916831"/>
            <a:ext cx="2817465" cy="3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340925" y="764704"/>
            <a:ext cx="355988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Успенский собор</a:t>
            </a:r>
            <a:endParaRPr lang="ru-RU" sz="3600" b="1" dirty="0">
              <a:ln w="11430"/>
              <a:solidFill>
                <a:srgbClr val="002060"/>
              </a:solidFill>
              <a:effectLst>
                <a:outerShdw blurRad="50800" dist="39000" dir="5460000" algn="tl">
                  <a:srgbClr val="000000">
                    <a:alpha val="38000"/>
                  </a:srgbClr>
                </a:outerShdw>
              </a:effectLst>
            </a:endParaRPr>
          </a:p>
        </p:txBody>
      </p:sp>
      <p:pic>
        <p:nvPicPr>
          <p:cNvPr id="38914" name="Picture 2" descr="Фотографии: Успенский собор Троице-Сергиевой лавры Взгляд в цифре digital-view.r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806704"/>
            <a:ext cx="3426116" cy="2474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147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9" t="15366" r="27693" b="25615"/>
          <a:stretch/>
        </p:blipFill>
        <p:spPr bwMode="auto">
          <a:xfrm>
            <a:off x="0" y="-38308"/>
            <a:ext cx="9144000" cy="687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3840"/>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450529" y="1556792"/>
            <a:ext cx="5979522" cy="212365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600" b="1" dirty="0" smtClean="0">
                <a:ln w="11430"/>
                <a:solidFill>
                  <a:srgbClr val="C00000"/>
                </a:solidFill>
                <a:effectLst>
                  <a:outerShdw blurRad="50800" dist="39000" dir="5460000" algn="tl">
                    <a:srgbClr val="000000">
                      <a:alpha val="38000"/>
                    </a:srgbClr>
                  </a:outerShdw>
                </a:effectLst>
              </a:rPr>
              <a:t>Проспект</a:t>
            </a:r>
          </a:p>
          <a:p>
            <a:r>
              <a:rPr lang="ru-RU" sz="6600" b="1" dirty="0" smtClean="0">
                <a:ln w="11430"/>
                <a:solidFill>
                  <a:srgbClr val="C00000"/>
                </a:solidFill>
                <a:effectLst>
                  <a:outerShdw blurRad="50800" dist="39000" dir="5460000" algn="tl">
                    <a:srgbClr val="000000">
                      <a:alpha val="38000"/>
                    </a:srgbClr>
                  </a:outerShdw>
                </a:effectLst>
              </a:rPr>
              <a:t>Красной Армии</a:t>
            </a:r>
            <a:endParaRPr lang="ru-RU" sz="6600" b="1"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10547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9152" y="-27384"/>
            <a:ext cx="9134848" cy="6875914"/>
            <a:chOff x="9152" y="-27384"/>
            <a:chExt cx="9134848" cy="6875914"/>
          </a:xfrm>
        </p:grpSpPr>
        <p:pic>
          <p:nvPicPr>
            <p:cNvPr id="1026"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521" t="15406" r="27817" b="20893"/>
            <a:stretch/>
          </p:blipFill>
          <p:spPr bwMode="auto">
            <a:xfrm>
              <a:off x="9152" y="-27384"/>
              <a:ext cx="9134848" cy="687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06" t="48641" r="34308" b="49209"/>
            <a:stretch/>
          </p:blipFill>
          <p:spPr bwMode="auto">
            <a:xfrm>
              <a:off x="5974507" y="3557017"/>
              <a:ext cx="2293194" cy="23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2" y="-56703"/>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12495" y="4509120"/>
            <a:ext cx="7413925" cy="175432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smtClean="0"/>
              <a:t>В </a:t>
            </a:r>
            <a:r>
              <a:rPr lang="ru-RU" sz="1200" dirty="0"/>
              <a:t>годы Великой Отечественной войны в здании, получившем в советское время название Первый дом Советов, находился Горсовет, горком </a:t>
            </a:r>
            <a:r>
              <a:rPr lang="ru-RU" sz="1200" dirty="0" err="1"/>
              <a:t>ВКПб</a:t>
            </a:r>
            <a:r>
              <a:rPr lang="ru-RU" sz="1200" dirty="0"/>
              <a:t>, редакция газеты «Вперед». Газета в то время выходила 5 раз в неделю. За время войны не было ни одного пропуска в ее выходе. Журналисты освещали  ход боевых действий, жизнь жителей города и района, их вклад в дело обороны. Активно публиковались письма и очерки ушедших на фронт рабкоров.</a:t>
            </a:r>
          </a:p>
          <a:p>
            <a:r>
              <a:rPr lang="ru-RU" sz="1200" dirty="0"/>
              <a:t>На здании флигеля, где располагается аптека, был установлен репродуктор местного вещания. Именно тут 22 июня прозвучали слова о начале войны. В зависимости от содержания сводок </a:t>
            </a:r>
            <a:r>
              <a:rPr lang="ru-RU" sz="1200" dirty="0" err="1"/>
              <a:t>Совинформбюро</a:t>
            </a:r>
            <a:r>
              <a:rPr lang="ru-RU" sz="1200" dirty="0"/>
              <a:t> громкоговоритель звали то «чревовещатель», то –любовно «колокольчик</a:t>
            </a:r>
            <a:r>
              <a:rPr lang="ru-RU" sz="1200" dirty="0" smtClean="0"/>
              <a:t>». В </a:t>
            </a:r>
            <a:r>
              <a:rPr lang="ru-RU" sz="1200" dirty="0"/>
              <a:t>непосредственной близости от Первого Дома Советов в бомбоубежище , находился бункер Городского Комитета обороны.</a:t>
            </a:r>
          </a:p>
        </p:txBody>
      </p:sp>
      <p:pic>
        <p:nvPicPr>
          <p:cNvPr id="9218" name="Picture 2" descr="Старая лаврская гостиница, 19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536" y="1739459"/>
            <a:ext cx="3452448" cy="2381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Вид на Старую гостиницу"/>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1718499"/>
            <a:ext cx="2305293" cy="1717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827584" y="487704"/>
            <a:ext cx="6758581"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Проспект Красной </a:t>
            </a:r>
            <a:r>
              <a:rPr lang="ru-RU" sz="3600" b="1" dirty="0">
                <a:ln w="11430"/>
                <a:solidFill>
                  <a:srgbClr val="002060"/>
                </a:solidFill>
                <a:effectLst>
                  <a:outerShdw blurRad="50800" dist="39000" dir="5460000" algn="tl">
                    <a:srgbClr val="000000">
                      <a:alpha val="38000"/>
                    </a:srgbClr>
                  </a:outerShdw>
                </a:effectLst>
              </a:rPr>
              <a:t>Армии, </a:t>
            </a:r>
            <a:r>
              <a:rPr lang="ru-RU" sz="3600" b="1" dirty="0" smtClean="0">
                <a:ln w="11430"/>
                <a:solidFill>
                  <a:srgbClr val="002060"/>
                </a:solidFill>
                <a:effectLst>
                  <a:outerShdw blurRad="50800" dist="39000" dir="5460000" algn="tl">
                    <a:srgbClr val="000000">
                      <a:alpha val="38000"/>
                    </a:srgbClr>
                  </a:outerShdw>
                </a:effectLst>
              </a:rPr>
              <a:t>д.133.</a:t>
            </a:r>
          </a:p>
          <a:p>
            <a:r>
              <a:rPr lang="ru-RU" sz="2800" b="1" dirty="0" smtClean="0">
                <a:ln w="11430"/>
                <a:solidFill>
                  <a:srgbClr val="002060"/>
                </a:solidFill>
                <a:effectLst>
                  <a:outerShdw blurRad="50800" dist="39000" dir="5460000" algn="tl">
                    <a:srgbClr val="000000">
                      <a:alpha val="38000"/>
                    </a:srgbClr>
                  </a:outerShdw>
                </a:effectLst>
              </a:rPr>
              <a:t>Старая </a:t>
            </a:r>
            <a:r>
              <a:rPr lang="ru-RU" sz="2800" b="1" dirty="0">
                <a:ln w="11430"/>
                <a:solidFill>
                  <a:srgbClr val="002060"/>
                </a:solidFill>
                <a:effectLst>
                  <a:outerShdw blurRad="50800" dist="39000" dir="5460000" algn="tl">
                    <a:srgbClr val="000000">
                      <a:alpha val="38000"/>
                    </a:srgbClr>
                  </a:outerShdw>
                </a:effectLst>
              </a:rPr>
              <a:t>Лаврская гостиница</a:t>
            </a:r>
            <a:endParaRPr lang="ru-RU" sz="2800" b="1" dirty="0" smtClean="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781664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9143999" cy="6858000"/>
            <a:chOff x="0" y="1"/>
            <a:chExt cx="9143999" cy="6858000"/>
          </a:xfrm>
        </p:grpSpPr>
        <p:pic>
          <p:nvPicPr>
            <p:cNvPr id="4098"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147" t="16200" r="27474" b="21602"/>
            <a:stretch/>
          </p:blipFill>
          <p:spPr bwMode="auto">
            <a:xfrm>
              <a:off x="0" y="1"/>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092" t="48335" r="34169" b="49419"/>
            <a:stretch/>
          </p:blipFill>
          <p:spPr bwMode="auto">
            <a:xfrm>
              <a:off x="6012160" y="3541389"/>
              <a:ext cx="2238375" cy="24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27" y="1"/>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99592" y="2204864"/>
            <a:ext cx="3945744" cy="360098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историческую топонимику города он вошел как «Красные казармы». Еще в 1914 г. Троице-Сергиева лавра предоставило это здание сначала под госпиталь, а </a:t>
            </a:r>
            <a:r>
              <a:rPr lang="ru-RU" sz="1200" dirty="0" smtClean="0">
                <a:effectLst>
                  <a:outerShdw blurRad="38100" dist="38100" dir="2700000" algn="tl">
                    <a:srgbClr val="000000">
                      <a:alpha val="43137"/>
                    </a:srgbClr>
                  </a:outerShdw>
                </a:effectLst>
              </a:rPr>
              <a:t>потом - </a:t>
            </a:r>
            <a:r>
              <a:rPr lang="ru-RU" sz="1200" dirty="0">
                <a:effectLst>
                  <a:outerShdw blurRad="38100" dist="38100" dir="2700000" algn="tl">
                    <a:srgbClr val="000000">
                      <a:alpha val="43137"/>
                    </a:srgbClr>
                  </a:outerShdw>
                </a:effectLst>
              </a:rPr>
              <a:t>для рядового состава 29 запасного полка, который с 1916 г. дислоцировался в городе. В 1920-е годы в «Красных казармах» разместился личный состав 1 </a:t>
            </a:r>
            <a:r>
              <a:rPr lang="ru-RU" sz="1200" dirty="0" err="1">
                <a:effectLst>
                  <a:outerShdw blurRad="38100" dist="38100" dir="2700000" algn="tl">
                    <a:srgbClr val="000000">
                      <a:alpha val="43137"/>
                    </a:srgbClr>
                  </a:outerShdw>
                </a:effectLst>
              </a:rPr>
              <a:t>конвполка</a:t>
            </a:r>
            <a:r>
              <a:rPr lang="ru-RU" sz="1200" dirty="0">
                <a:effectLst>
                  <a:outerShdw blurRad="38100" dist="38100" dir="2700000" algn="tl">
                    <a:srgbClr val="000000">
                      <a:alpha val="43137"/>
                    </a:srgbClr>
                  </a:outerShdw>
                </a:effectLst>
              </a:rPr>
              <a:t> ОГПУ-НКВД (бывшая 1-я бригада ЧОН, стоявшая в 1920-е годы в Трапезной ТСЛ).</a:t>
            </a:r>
          </a:p>
          <a:p>
            <a:r>
              <a:rPr lang="ru-RU" sz="1200" dirty="0">
                <a:effectLst>
                  <a:outerShdw blurRad="38100" dist="38100" dir="2700000" algn="tl">
                    <a:srgbClr val="000000">
                      <a:alpha val="43137"/>
                    </a:srgbClr>
                  </a:outerShdw>
                </a:effectLst>
              </a:rPr>
              <a:t>С </a:t>
            </a:r>
            <a:r>
              <a:rPr lang="ru-RU" sz="1200" dirty="0" smtClean="0">
                <a:effectLst>
                  <a:outerShdw blurRad="38100" dist="38100" dir="2700000" algn="tl">
                    <a:srgbClr val="000000">
                      <a:alpha val="43137"/>
                    </a:srgbClr>
                  </a:outerShdw>
                </a:effectLst>
              </a:rPr>
              <a:t>1935 </a:t>
            </a:r>
            <a:r>
              <a:rPr lang="ru-RU" sz="1200" dirty="0">
                <a:effectLst>
                  <a:outerShdw blurRad="38100" dist="38100" dir="2700000" algn="tl">
                    <a:srgbClr val="000000">
                      <a:alpha val="43137"/>
                    </a:srgbClr>
                  </a:outerShdw>
                </a:effectLst>
              </a:rPr>
              <a:t>по 1960 гг. здание занимал Отдельный батальон связи Военной академии им. </a:t>
            </a:r>
            <a:r>
              <a:rPr lang="ru-RU" sz="1200" dirty="0" err="1">
                <a:effectLst>
                  <a:outerShdw blurRad="38100" dist="38100" dir="2700000" algn="tl">
                    <a:srgbClr val="000000">
                      <a:alpha val="43137"/>
                    </a:srgbClr>
                  </a:outerShdw>
                </a:effectLst>
              </a:rPr>
              <a:t>М.Фрунзе</a:t>
            </a:r>
            <a:r>
              <a:rPr lang="ru-RU" sz="1200" dirty="0">
                <a:effectLst>
                  <a:outerShdw blurRad="38100" dist="38100" dir="2700000" algn="tl">
                    <a:srgbClr val="000000">
                      <a:alpha val="43137"/>
                    </a:srgbClr>
                  </a:outerShdw>
                </a:effectLst>
              </a:rPr>
              <a:t>.</a:t>
            </a:r>
          </a:p>
          <a:p>
            <a:r>
              <a:rPr lang="ru-RU" sz="1200" dirty="0">
                <a:effectLst>
                  <a:outerShdw blurRad="38100" dist="38100" dir="2700000" algn="tl">
                    <a:srgbClr val="000000">
                      <a:alpha val="43137"/>
                    </a:srgbClr>
                  </a:outerShdw>
                </a:effectLst>
              </a:rPr>
              <a:t>Весной 1940 </a:t>
            </a:r>
            <a:r>
              <a:rPr lang="ru-RU" sz="1200" dirty="0" smtClean="0">
                <a:effectLst>
                  <a:outerShdw blurRad="38100" dist="38100" dir="2700000" algn="tl">
                    <a:srgbClr val="000000">
                      <a:alpha val="43137"/>
                    </a:srgbClr>
                  </a:outerShdw>
                </a:effectLst>
              </a:rPr>
              <a:t>года </a:t>
            </a:r>
            <a:r>
              <a:rPr lang="ru-RU" sz="1200" dirty="0">
                <a:effectLst>
                  <a:outerShdw blurRad="38100" dist="38100" dir="2700000" algn="tl">
                    <a:srgbClr val="000000">
                      <a:alpha val="43137"/>
                    </a:srgbClr>
                  </a:outerShdw>
                </a:effectLst>
              </a:rPr>
              <a:t>красноармейцы под командованием  </a:t>
            </a:r>
            <a:r>
              <a:rPr lang="ru-RU" sz="1200" dirty="0" err="1">
                <a:effectLst>
                  <a:outerShdw blurRad="38100" dist="38100" dir="2700000" algn="tl">
                    <a:srgbClr val="000000">
                      <a:alpha val="43137"/>
                    </a:srgbClr>
                  </a:outerShdw>
                </a:effectLst>
              </a:rPr>
              <a:t>загорчанина</a:t>
            </a:r>
            <a:r>
              <a:rPr lang="ru-RU" sz="1200" dirty="0">
                <a:effectLst>
                  <a:outerShdw blurRad="38100" dist="38100" dir="2700000" algn="tl">
                    <a:srgbClr val="000000">
                      <a:alpha val="43137"/>
                    </a:srgbClr>
                  </a:outerShdw>
                </a:effectLst>
              </a:rPr>
              <a:t> лейтенанта </a:t>
            </a:r>
            <a:r>
              <a:rPr lang="ru-RU" sz="1200" dirty="0" err="1">
                <a:effectLst>
                  <a:outerShdw blurRad="38100" dist="38100" dir="2700000" algn="tl">
                    <a:srgbClr val="000000">
                      <a:alpha val="43137"/>
                    </a:srgbClr>
                  </a:outerShdw>
                </a:effectLst>
              </a:rPr>
              <a:t>Л.И.Савицкого</a:t>
            </a:r>
            <a:r>
              <a:rPr lang="ru-RU" sz="1200" dirty="0">
                <a:effectLst>
                  <a:outerShdw blurRad="38100" dist="38100" dir="2700000" algn="tl">
                    <a:srgbClr val="000000">
                      <a:alpha val="43137"/>
                    </a:srgbClr>
                  </a:outerShdw>
                </a:effectLst>
              </a:rPr>
              <a:t> привезли деревца серебристых тополей и на территории части перед окнами лицевой стороны казармы их посадили. Аллея была уничтожена в 1980-е годы.</a:t>
            </a:r>
          </a:p>
          <a:p>
            <a:r>
              <a:rPr lang="ru-RU" sz="1200" dirty="0">
                <a:effectLst>
                  <a:outerShdw blurRad="38100" dist="38100" dir="2700000" algn="tl">
                    <a:srgbClr val="000000">
                      <a:alpha val="43137"/>
                    </a:srgbClr>
                  </a:outerShdw>
                </a:effectLst>
              </a:rPr>
              <a:t>В первые дни войны батальон был отправлен в распоряжение Московского первого полка связи. Кроме военных связистов, в здании в годы войны находился госпиталь.</a:t>
            </a:r>
          </a:p>
        </p:txBody>
      </p:sp>
      <p:pic>
        <p:nvPicPr>
          <p:cNvPr id="11266" name="Picture 2" descr="красные казарм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3850" y="4077072"/>
            <a:ext cx="2867025"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827584" y="487704"/>
            <a:ext cx="756084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Проспект Красной </a:t>
            </a:r>
            <a:r>
              <a:rPr lang="ru-RU" sz="3600" b="1" dirty="0">
                <a:ln w="11430"/>
                <a:solidFill>
                  <a:srgbClr val="002060"/>
                </a:solidFill>
                <a:effectLst>
                  <a:outerShdw blurRad="50800" dist="39000" dir="5460000" algn="tl">
                    <a:srgbClr val="000000">
                      <a:alpha val="38000"/>
                    </a:srgbClr>
                  </a:outerShdw>
                </a:effectLst>
              </a:rPr>
              <a:t>Армии, д.127 </a:t>
            </a:r>
            <a:r>
              <a:rPr lang="ru-RU" sz="2800" b="1" dirty="0" err="1">
                <a:ln w="11430"/>
                <a:solidFill>
                  <a:srgbClr val="002060"/>
                </a:solidFill>
                <a:effectLst>
                  <a:outerShdw blurRad="50800" dist="39000" dir="5460000" algn="tl">
                    <a:srgbClr val="000000">
                      <a:alpha val="38000"/>
                    </a:srgbClr>
                  </a:outerShdw>
                </a:effectLst>
              </a:rPr>
              <a:t>Староприимный</a:t>
            </a:r>
            <a:r>
              <a:rPr lang="ru-RU" sz="2800" b="1" dirty="0">
                <a:ln w="11430"/>
                <a:solidFill>
                  <a:srgbClr val="002060"/>
                </a:solidFill>
                <a:effectLst>
                  <a:outerShdw blurRad="50800" dist="39000" dir="5460000" algn="tl">
                    <a:srgbClr val="000000">
                      <a:alpha val="38000"/>
                    </a:srgbClr>
                  </a:outerShdw>
                </a:effectLst>
              </a:rPr>
              <a:t> </a:t>
            </a:r>
            <a:r>
              <a:rPr lang="ru-RU" sz="2800" b="1" dirty="0" smtClean="0">
                <a:ln w="11430"/>
                <a:solidFill>
                  <a:srgbClr val="002060"/>
                </a:solidFill>
                <a:effectLst>
                  <a:outerShdw blurRad="50800" dist="39000" dir="5460000" algn="tl">
                    <a:srgbClr val="000000">
                      <a:alpha val="38000"/>
                    </a:srgbClr>
                  </a:outerShdw>
                </a:effectLst>
              </a:rPr>
              <a:t>дом Троице-Сергиевой лавры</a:t>
            </a:r>
          </a:p>
        </p:txBody>
      </p:sp>
      <p:pic>
        <p:nvPicPr>
          <p:cNvPr id="11267" name="Picture 3" descr="кр"/>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37" b="8682"/>
          <a:stretch/>
        </p:blipFill>
        <p:spPr bwMode="auto">
          <a:xfrm>
            <a:off x="5652121" y="1607918"/>
            <a:ext cx="2880320" cy="1834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722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20613" y="0"/>
            <a:ext cx="9138057" cy="6858000"/>
            <a:chOff x="20613" y="0"/>
            <a:chExt cx="9138057" cy="7188860"/>
          </a:xfrm>
        </p:grpSpPr>
        <p:pic>
          <p:nvPicPr>
            <p:cNvPr id="13"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029" t="21367" r="28219" b="11462"/>
            <a:stretch/>
          </p:blipFill>
          <p:spPr bwMode="auto">
            <a:xfrm>
              <a:off x="20613" y="0"/>
              <a:ext cx="9138057" cy="718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865" t="48238" r="34338" b="49128"/>
            <a:stretch/>
          </p:blipFill>
          <p:spPr bwMode="auto">
            <a:xfrm>
              <a:off x="6012160" y="2852936"/>
              <a:ext cx="2537520" cy="34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13" y="-22312"/>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ин-т%20игрушки%2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6687" y="4087708"/>
            <a:ext cx="3360505" cy="218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Старое здание института игрушки фото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1150442"/>
            <a:ext cx="2645899" cy="1533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институт игрушки еще"/>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1797465"/>
            <a:ext cx="2914650" cy="218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39552" y="1752137"/>
            <a:ext cx="2232248" cy="433965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здании Института игрушки в годы войны находился призывной пункт (в актовом зале), мастерская по ремонту противогазов</a:t>
            </a:r>
            <a:r>
              <a:rPr lang="ru-RU" sz="1200" dirty="0" smtClean="0">
                <a:effectLst>
                  <a:outerShdw blurRad="38100" dist="38100" dir="2700000" algn="tl">
                    <a:srgbClr val="000000">
                      <a:alpha val="43137"/>
                    </a:srgbClr>
                  </a:outerShdw>
                </a:effectLst>
              </a:rPr>
              <a:t>. В </a:t>
            </a:r>
            <a:r>
              <a:rPr lang="ru-RU" sz="1200" dirty="0">
                <a:effectLst>
                  <a:outerShdw blurRad="38100" dist="38100" dir="2700000" algn="tl">
                    <a:srgbClr val="000000">
                      <a:alpha val="43137"/>
                    </a:srgbClr>
                  </a:outerShdw>
                </a:effectLst>
              </a:rPr>
              <a:t>1941-43 гг. дислоцировался Истребительный батальон, сформированный из молодежи допризывного возраста (командир </a:t>
            </a:r>
            <a:r>
              <a:rPr lang="ru-RU" sz="1200" dirty="0" err="1">
                <a:effectLst>
                  <a:outerShdw blurRad="38100" dist="38100" dir="2700000" algn="tl">
                    <a:srgbClr val="000000">
                      <a:alpha val="43137"/>
                    </a:srgbClr>
                  </a:outerShdw>
                </a:effectLst>
              </a:rPr>
              <a:t>А.Д.Титов</a:t>
            </a:r>
            <a:r>
              <a:rPr lang="ru-RU" sz="1200" dirty="0">
                <a:effectLst>
                  <a:outerShdw blurRad="38100" dist="38100" dir="2700000" algn="tl">
                    <a:srgbClr val="000000">
                      <a:alpha val="43137"/>
                    </a:srgbClr>
                  </a:outerShdw>
                </a:effectLst>
              </a:rPr>
              <a:t>, политрук </a:t>
            </a:r>
            <a:r>
              <a:rPr lang="ru-RU" sz="1200" dirty="0" err="1">
                <a:effectLst>
                  <a:outerShdw blurRad="38100" dist="38100" dir="2700000" algn="tl">
                    <a:srgbClr val="000000">
                      <a:alpha val="43137"/>
                    </a:srgbClr>
                  </a:outerShdw>
                </a:effectLst>
              </a:rPr>
              <a:t>В.Е.Юденич</a:t>
            </a:r>
            <a:r>
              <a:rPr lang="ru-RU" sz="1200" dirty="0">
                <a:effectLst>
                  <a:outerShdw blurRad="38100" dist="38100" dir="2700000" algn="tl">
                    <a:srgbClr val="000000">
                      <a:alpha val="43137"/>
                    </a:srgbClr>
                  </a:outerShdw>
                </a:effectLst>
              </a:rPr>
              <a:t>). </a:t>
            </a:r>
            <a:r>
              <a:rPr lang="ru-RU" sz="1200" dirty="0" smtClean="0">
                <a:effectLst>
                  <a:outerShdw blurRad="38100" dist="38100" dir="2700000" algn="tl">
                    <a:srgbClr val="000000">
                      <a:alpha val="43137"/>
                    </a:srgbClr>
                  </a:outerShdw>
                </a:effectLst>
              </a:rPr>
              <a:t> В </a:t>
            </a:r>
            <a:r>
              <a:rPr lang="ru-RU" sz="1200" dirty="0">
                <a:effectLst>
                  <a:outerShdw blurRad="38100" dist="38100" dir="2700000" algn="tl">
                    <a:srgbClr val="000000">
                      <a:alpha val="43137"/>
                    </a:srgbClr>
                  </a:outerShdw>
                </a:effectLst>
              </a:rPr>
              <a:t>функции батальона входила охрана предприятий, телефонной и телеграфной связи, объектов жизнеобеспечения города, борьба с дезертирами, паникерами, </a:t>
            </a:r>
            <a:r>
              <a:rPr lang="ru-RU" sz="1200" dirty="0" smtClean="0">
                <a:effectLst>
                  <a:outerShdw blurRad="38100" dist="38100" dir="2700000" algn="tl">
                    <a:srgbClr val="000000">
                      <a:alpha val="43137"/>
                    </a:srgbClr>
                  </a:outerShdw>
                </a:effectLst>
              </a:rPr>
              <a:t>диверсантами. Рядом </a:t>
            </a:r>
            <a:r>
              <a:rPr lang="ru-RU" sz="1200" dirty="0">
                <a:effectLst>
                  <a:outerShdw blurRad="38100" dist="38100" dir="2700000" algn="tl">
                    <a:srgbClr val="000000">
                      <a:alpha val="43137"/>
                    </a:srgbClr>
                  </a:outerShdw>
                </a:effectLst>
              </a:rPr>
              <a:t>со зданием института, на месте недостроенного тогда корпуса техникума игрушки,</a:t>
            </a:r>
            <a:r>
              <a:rPr lang="ru-RU" sz="1200" b="1" dirty="0">
                <a:effectLst>
                  <a:outerShdw blurRad="38100" dist="38100" dir="2700000" algn="tl">
                    <a:srgbClr val="000000">
                      <a:alpha val="43137"/>
                    </a:srgbClr>
                  </a:outerShdw>
                </a:effectLst>
              </a:rPr>
              <a:t> </a:t>
            </a:r>
            <a:r>
              <a:rPr lang="ru-RU" sz="1200" dirty="0">
                <a:effectLst>
                  <a:outerShdw blurRad="38100" dist="38100" dir="2700000" algn="tl">
                    <a:srgbClr val="000000">
                      <a:alpha val="43137"/>
                    </a:srgbClr>
                  </a:outerShdw>
                </a:effectLst>
              </a:rPr>
              <a:t>размещался 4-х метровый щит с картой боевых действий.</a:t>
            </a:r>
          </a:p>
        </p:txBody>
      </p:sp>
      <p:sp>
        <p:nvSpPr>
          <p:cNvPr id="11" name="Прямоугольник 10"/>
          <p:cNvSpPr/>
          <p:nvPr/>
        </p:nvSpPr>
        <p:spPr>
          <a:xfrm>
            <a:off x="539552" y="548680"/>
            <a:ext cx="6912768"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Проспект Красной </a:t>
            </a:r>
            <a:r>
              <a:rPr lang="ru-RU" sz="3600" b="1" dirty="0">
                <a:ln w="11430"/>
                <a:solidFill>
                  <a:srgbClr val="002060"/>
                </a:solidFill>
                <a:effectLst>
                  <a:outerShdw blurRad="50800" dist="39000" dir="5460000" algn="tl">
                    <a:srgbClr val="000000">
                      <a:alpha val="38000"/>
                    </a:srgbClr>
                  </a:outerShdw>
                </a:effectLst>
              </a:rPr>
              <a:t>Армии, </a:t>
            </a:r>
            <a:r>
              <a:rPr lang="ru-RU" sz="3600" b="1" dirty="0" smtClean="0">
                <a:ln w="11430"/>
                <a:solidFill>
                  <a:srgbClr val="002060"/>
                </a:solidFill>
                <a:effectLst>
                  <a:outerShdw blurRad="50800" dist="39000" dir="5460000" algn="tl">
                    <a:srgbClr val="000000">
                      <a:alpha val="38000"/>
                    </a:srgbClr>
                  </a:outerShdw>
                </a:effectLst>
              </a:rPr>
              <a:t>д.136</a:t>
            </a:r>
          </a:p>
          <a:p>
            <a:r>
              <a:rPr lang="ru-RU" sz="2800" b="1" dirty="0" smtClean="0">
                <a:ln w="11430"/>
                <a:solidFill>
                  <a:srgbClr val="002060"/>
                </a:solidFill>
                <a:effectLst>
                  <a:outerShdw blurRad="50800" dist="39000" dir="5460000" algn="tl">
                    <a:srgbClr val="000000">
                      <a:alpha val="38000"/>
                    </a:srgbClr>
                  </a:outerShdw>
                </a:effectLst>
              </a:rPr>
              <a:t>Институт </a:t>
            </a:r>
            <a:r>
              <a:rPr lang="ru-RU" sz="2800" b="1" dirty="0">
                <a:ln w="11430"/>
                <a:solidFill>
                  <a:srgbClr val="002060"/>
                </a:solidFill>
                <a:effectLst>
                  <a:outerShdw blurRad="50800" dist="39000" dir="5460000" algn="tl">
                    <a:srgbClr val="000000">
                      <a:alpha val="38000"/>
                    </a:srgbClr>
                  </a:outerShdw>
                </a:effectLst>
              </a:rPr>
              <a:t>игрушки</a:t>
            </a:r>
            <a:endParaRPr lang="ru-RU" sz="2800" b="1" dirty="0" smtClean="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9138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22648" y="1538"/>
            <a:ext cx="9144001" cy="6856462"/>
            <a:chOff x="-22648" y="1538"/>
            <a:chExt cx="9144001" cy="6958930"/>
          </a:xfrm>
        </p:grpSpPr>
        <p:pic>
          <p:nvPicPr>
            <p:cNvPr id="16" name="Picture 20"/>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609" t="23021" r="27931" b="11695"/>
            <a:stretch/>
          </p:blipFill>
          <p:spPr bwMode="auto">
            <a:xfrm>
              <a:off x="-22648" y="1538"/>
              <a:ext cx="9144001" cy="695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0"/>
            <p:cNvPicPr>
              <a:picLocks noChangeAspect="1" noChangeArrowheads="1"/>
            </p:cNvPicPr>
            <p:nvPr/>
          </p:nvPicPr>
          <p:blipFill rotWithShape="1">
            <a:blip r:embed="rId3">
              <a:extLst>
                <a:ext uri="{28A0092B-C50C-407E-A947-70E740481C1C}">
                  <a14:useLocalDpi xmlns:a14="http://schemas.microsoft.com/office/drawing/2010/main" val="0"/>
                </a:ext>
              </a:extLst>
            </a:blip>
            <a:srcRect l="16066" t="69122" r="74635" b="28376"/>
            <a:stretch/>
          </p:blipFill>
          <p:spPr bwMode="auto">
            <a:xfrm>
              <a:off x="1529927" y="4914901"/>
              <a:ext cx="1260898" cy="26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98" y="1538"/>
            <a:ext cx="9186451" cy="688538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Мемориал, нач"/>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19" r="2312" b="17445"/>
          <a:stretch/>
        </p:blipFill>
        <p:spPr bwMode="auto">
          <a:xfrm>
            <a:off x="5849357" y="3202851"/>
            <a:ext cx="2880320" cy="1805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3" name="Picture 1" descr="Памятник на братской могиле, май 1965 г"/>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46" r="1521" b="3761"/>
          <a:stretch/>
        </p:blipFill>
        <p:spPr bwMode="auto">
          <a:xfrm>
            <a:off x="5849357" y="1199246"/>
            <a:ext cx="2880320" cy="1796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323528" y="5200485"/>
            <a:ext cx="8438966" cy="1200329"/>
          </a:xfrm>
          <a:prstGeom prst="rect">
            <a:avLst/>
          </a:prstGeom>
          <a:ln>
            <a:noFill/>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В мае</a:t>
            </a:r>
            <a:r>
              <a:rPr kumimoji="0" lang="ru-RU" sz="12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1960 года в</a:t>
            </a:r>
            <a:r>
              <a:rPr kumimoji="0" lang="ru-RU" sz="12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районе бывшей Красноармейской площади открыли памятник погибшим в годы Великой  Отечественной  войны  воинам. Его  установили  на  братской  могиле,  в  которую  перенесли  с  нескольких  сельских  кладбищ  прах  бойцов и командиров Красной армии. Многие  из  них  тогда были неизвестны.</a:t>
            </a:r>
            <a:r>
              <a:rPr kumimoji="0" lang="ru-RU" sz="12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Только в 1968 г.  совместными  усилиями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горвоенкомата</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красных  следопытов  и ветеранов  удалось  назвать  всех  поименно. Позднее  был  зажжен Вечный огонь, памятник превратился в </a:t>
            </a:r>
            <a:r>
              <a:rPr kumimoji="0" lang="ru-RU" sz="12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мемориал, а  на  гранитных  плитах  были  начертаны  имена  рядовых великой </a:t>
            </a:r>
            <a:r>
              <a:rPr kumimoji="0" lang="ru-RU" sz="12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войны, умерших </a:t>
            </a:r>
            <a:r>
              <a:rPr kumimoji="0" lang="ru-RU" sz="12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от ран и болезней в госпиталях Загорска  и  похороненных  на  Никольском  кладбище</a:t>
            </a: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2" name="Picture 4" descr="image044"/>
          <p:cNvPicPr>
            <a:picLocks noChangeAspect="1" noChangeArrowheads="1"/>
          </p:cNvPicPr>
          <p:nvPr/>
        </p:nvPicPr>
        <p:blipFill rotWithShape="1">
          <a:blip r:embed="rId7">
            <a:extLst>
              <a:ext uri="{28A0092B-C50C-407E-A947-70E740481C1C}">
                <a14:useLocalDpi xmlns:a14="http://schemas.microsoft.com/office/drawing/2010/main" val="0"/>
              </a:ext>
            </a:extLst>
          </a:blip>
          <a:srcRect r="2710"/>
          <a:stretch/>
        </p:blipFill>
        <p:spPr bwMode="auto">
          <a:xfrm>
            <a:off x="451812" y="2276872"/>
            <a:ext cx="5199812"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19"/>
          <p:cNvSpPr/>
          <p:nvPr/>
        </p:nvSpPr>
        <p:spPr>
          <a:xfrm>
            <a:off x="467544" y="764704"/>
            <a:ext cx="5616624"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Проспект Красной Армии.</a:t>
            </a:r>
          </a:p>
          <a:p>
            <a:r>
              <a:rPr lang="ru-RU" sz="2800" b="1" dirty="0" smtClean="0">
                <a:ln w="11430"/>
                <a:solidFill>
                  <a:srgbClr val="002060"/>
                </a:solidFill>
                <a:effectLst>
                  <a:outerShdw blurRad="50800" dist="39000" dir="5460000" algn="tl">
                    <a:srgbClr val="000000">
                      <a:alpha val="38000"/>
                    </a:srgbClr>
                  </a:outerShdw>
                </a:effectLst>
              </a:rPr>
              <a:t>Мемориал Славы</a:t>
            </a:r>
          </a:p>
        </p:txBody>
      </p:sp>
    </p:spTree>
    <p:extLst>
      <p:ext uri="{BB962C8B-B14F-4D97-AF65-F5344CB8AC3E}">
        <p14:creationId xmlns:p14="http://schemas.microsoft.com/office/powerpoint/2010/main" val="241655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7883"/>
            <a:ext cx="9144000" cy="6875884"/>
            <a:chOff x="0" y="-17883"/>
            <a:chExt cx="9144000" cy="6875884"/>
          </a:xfrm>
        </p:grpSpPr>
        <p:pic>
          <p:nvPicPr>
            <p:cNvPr id="8194"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177" t="24267" r="27641" b="9374"/>
            <a:stretch/>
          </p:blipFill>
          <p:spPr bwMode="auto">
            <a:xfrm>
              <a:off x="0" y="-17883"/>
              <a:ext cx="9144000" cy="687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063" t="48524" r="33323" b="49270"/>
            <a:stretch/>
          </p:blipFill>
          <p:spPr bwMode="auto">
            <a:xfrm>
              <a:off x="6012160" y="2492896"/>
              <a:ext cx="2362200" cy="22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26" y="-47328"/>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323528" y="3573016"/>
            <a:ext cx="5688632" cy="2862322"/>
          </a:xfrm>
          <a:prstGeom prst="rect">
            <a:avLst/>
          </a:prstGeom>
          <a:ln>
            <a:noFill/>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В этом здании, до революции принадлежавшем купцам Когтевым, </a:t>
            </a:r>
            <a:r>
              <a:rPr lang="ru-RU" sz="1200" dirty="0">
                <a:solidFill>
                  <a:schemeClr val="tx1"/>
                </a:solidFill>
                <a:effectLst>
                  <a:outerShdw blurRad="38100" dist="38100" dir="2700000" algn="tl">
                    <a:srgbClr val="000000">
                      <a:alpha val="43137"/>
                    </a:srgbClr>
                  </a:outerShdw>
                </a:effectLst>
                <a:ea typeface="Times New Roman" pitchFamily="18" charset="0"/>
                <a:cs typeface="Arial" pitchFamily="34" charset="0"/>
              </a:rPr>
              <a:t>с 1927 года до 2001 года разместился </a:t>
            </a:r>
            <a:r>
              <a:rPr lang="ru-RU" sz="1200" dirty="0" smtClean="0">
                <a:solidFill>
                  <a:schemeClr val="tx1"/>
                </a:solidFill>
                <a:effectLst>
                  <a:outerShdw blurRad="38100" dist="38100" dir="2700000" algn="tl">
                    <a:srgbClr val="000000">
                      <a:alpha val="43137"/>
                    </a:srgbClr>
                  </a:outerShdw>
                </a:effectLst>
                <a:ea typeface="Times New Roman" pitchFamily="18" charset="0"/>
                <a:cs typeface="Arial" pitchFamily="34" charset="0"/>
              </a:rPr>
              <a:t>райвоенкома</a:t>
            </a:r>
            <a:r>
              <a:rPr lang="ru-RU" sz="1200" b="1" dirty="0" smtClean="0">
                <a:solidFill>
                  <a:schemeClr val="tx1"/>
                </a:solidFill>
                <a:effectLst>
                  <a:outerShdw blurRad="38100" dist="38100" dir="2700000" algn="tl">
                    <a:srgbClr val="000000">
                      <a:alpha val="43137"/>
                    </a:srgbClr>
                  </a:outerShdw>
                </a:effectLst>
                <a:ea typeface="Times New Roman" pitchFamily="18" charset="0"/>
                <a:cs typeface="Arial" pitchFamily="34" charset="0"/>
              </a:rPr>
              <a:t>т</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У многих поколений наших земляков он связан с началом военной службы. О значении райвоенкомата в  годы Великой Отечественной войны свидетельствует мемориальная доска, установленная в канун 60-летия Победы, в мае 2005 года. 22 июня 1941 года</a:t>
            </a:r>
            <a:r>
              <a:rPr kumimoji="0" lang="ru-RU" sz="1200" b="0" i="0" u="none" strike="noStrike" cap="none" normalizeH="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в стране было объявлено военное положение. А на следующий день началась мобилизация военнообязанных. </a:t>
            </a:r>
            <a:r>
              <a:rPr kumimoji="0" lang="ru-RU" sz="1200" b="1"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Военкомат</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стал центром притяжения для всех жителей города и района. Были открыты дополнительные мобилизационные пункты в помещениях клуба завода школьного приборостроения, на территории Гефсиманского скита. Всего в годы войны по повестке на фронт ушли тридцать тысяч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загорчан</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А в первые дни войны из Загорска на фронт ушли 2142 добровольца.</a:t>
            </a:r>
            <a:endPar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В послевоенные годы была велика роль райвоенкомата в деле патриотической работы с населением, в первую очередь с молодежью. Неоценимую помощь сотрудники его оказывали в поисковой и исследовательской деятельности историков и краеведов. связанной с событиями Великой Отечественной войны. </a:t>
            </a:r>
            <a:endPar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p:txBody>
      </p:sp>
      <p:pic>
        <p:nvPicPr>
          <p:cNvPr id="14338" name="Picture 2" descr="img02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988" b="11115"/>
          <a:stretch/>
        </p:blipFill>
        <p:spPr bwMode="auto">
          <a:xfrm>
            <a:off x="5810572" y="1021143"/>
            <a:ext cx="2799383" cy="1426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Военкомат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68" b="14656"/>
          <a:stretch/>
        </p:blipFill>
        <p:spPr bwMode="auto">
          <a:xfrm>
            <a:off x="467544" y="1743658"/>
            <a:ext cx="2867025" cy="1676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img02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937" b="5712"/>
          <a:stretch/>
        </p:blipFill>
        <p:spPr bwMode="auto">
          <a:xfrm>
            <a:off x="6732240" y="3645024"/>
            <a:ext cx="1774173" cy="2392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621675" y="404664"/>
            <a:ext cx="756084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Проспект Красной </a:t>
            </a:r>
            <a:r>
              <a:rPr lang="ru-RU" sz="3600" b="1" dirty="0">
                <a:ln w="11430"/>
                <a:solidFill>
                  <a:srgbClr val="002060"/>
                </a:solidFill>
                <a:effectLst>
                  <a:outerShdw blurRad="50800" dist="39000" dir="5460000" algn="tl">
                    <a:srgbClr val="000000">
                      <a:alpha val="38000"/>
                    </a:srgbClr>
                  </a:outerShdw>
                </a:effectLst>
              </a:rPr>
              <a:t>Армии, д.156</a:t>
            </a:r>
            <a:r>
              <a:rPr lang="en-US" sz="3600" b="1" dirty="0" smtClean="0">
                <a:ln w="11430"/>
                <a:solidFill>
                  <a:srgbClr val="002060"/>
                </a:solidFill>
                <a:effectLst>
                  <a:outerShdw blurRad="50800" dist="39000" dir="5460000" algn="tl">
                    <a:srgbClr val="000000">
                      <a:alpha val="38000"/>
                    </a:srgbClr>
                  </a:outerShdw>
                </a:effectLst>
              </a:rPr>
              <a:t>/1</a:t>
            </a:r>
            <a:r>
              <a:rPr lang="ru-RU" sz="3600" b="1" dirty="0" smtClean="0">
                <a:ln w="11430"/>
                <a:solidFill>
                  <a:srgbClr val="002060"/>
                </a:solidFill>
                <a:effectLst>
                  <a:outerShdw blurRad="50800" dist="39000" dir="5460000" algn="tl">
                    <a:srgbClr val="000000">
                      <a:alpha val="38000"/>
                    </a:srgbClr>
                  </a:outerShdw>
                </a:effectLst>
              </a:rPr>
              <a:t>.</a:t>
            </a:r>
          </a:p>
          <a:p>
            <a:r>
              <a:rPr lang="ru-RU" sz="2800" b="1" dirty="0" smtClean="0">
                <a:ln w="11430"/>
                <a:solidFill>
                  <a:srgbClr val="002060"/>
                </a:solidFill>
                <a:effectLst>
                  <a:outerShdw blurRad="50800" dist="39000" dir="5460000" algn="tl">
                    <a:srgbClr val="000000">
                      <a:alpha val="38000"/>
                    </a:srgbClr>
                  </a:outerShdw>
                </a:effectLst>
              </a:rPr>
              <a:t>Здание Райвоенкомата.</a:t>
            </a:r>
          </a:p>
        </p:txBody>
      </p:sp>
      <p:pic>
        <p:nvPicPr>
          <p:cNvPr id="8196" name="Picture 4" descr="http://photos.wikimapia.org/p/00/02/89/78/65_big.jpg"/>
          <p:cNvPicPr>
            <a:picLocks noChangeAspect="1" noChangeArrowheads="1"/>
          </p:cNvPicPr>
          <p:nvPr/>
        </p:nvPicPr>
        <p:blipFill rotWithShape="1">
          <a:blip r:embed="rId7">
            <a:extLst>
              <a:ext uri="{28A0092B-C50C-407E-A947-70E740481C1C}">
                <a14:useLocalDpi xmlns:a14="http://schemas.microsoft.com/office/drawing/2010/main" val="0"/>
              </a:ext>
            </a:extLst>
          </a:blip>
          <a:srcRect l="26904" t="2775" r="23643" b="45938"/>
          <a:stretch/>
        </p:blipFill>
        <p:spPr bwMode="auto">
          <a:xfrm>
            <a:off x="3574003" y="1779339"/>
            <a:ext cx="1656184" cy="1337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72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634" t="14711" r="27695" b="25453"/>
          <a:stretch/>
        </p:blipFill>
        <p:spPr bwMode="auto">
          <a:xfrm>
            <a:off x="-108520" y="18627"/>
            <a:ext cx="9252520" cy="690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386" t="48109" r="33756" b="49390"/>
          <a:stretch/>
        </p:blipFill>
        <p:spPr bwMode="auto">
          <a:xfrm>
            <a:off x="6012160" y="3861048"/>
            <a:ext cx="2305051"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20" y="18627"/>
            <a:ext cx="9267800" cy="6902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photos.wikimapia.org/p/00/02/89/78/65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7461448"/>
            <a:ext cx="5265993" cy="40999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4928918"/>
            <a:ext cx="4572000" cy="1200329"/>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r>
              <a:rPr lang="ru-RU" sz="1200" dirty="0">
                <a:effectLst>
                  <a:outerShdw blurRad="38100" dist="38100" dir="2700000" algn="tl">
                    <a:srgbClr val="000000">
                      <a:alpha val="43137"/>
                    </a:srgbClr>
                  </a:outerShdw>
                </a:effectLst>
              </a:rPr>
              <a:t>В двухэтажном доме на углу проспекта Красной Армии и 1-й Рыбной (бывшем Доме кустаря) в годы войны располагался штаб 11 полка системы воздушного наблюдения. Оповещения и связи (ВНОС).</a:t>
            </a:r>
            <a:r>
              <a:rPr lang="ru-RU" sz="1200" b="1" dirty="0">
                <a:effectLst>
                  <a:outerShdw blurRad="38100" dist="38100" dir="2700000" algn="tl">
                    <a:srgbClr val="000000">
                      <a:alpha val="43137"/>
                    </a:srgbClr>
                  </a:outerShdw>
                </a:effectLst>
              </a:rPr>
              <a:t> </a:t>
            </a:r>
            <a:r>
              <a:rPr lang="ru-RU" sz="1200" dirty="0">
                <a:effectLst>
                  <a:outerShdw blurRad="38100" dist="38100" dir="2700000" algn="tl">
                    <a:srgbClr val="000000">
                      <a:alpha val="43137"/>
                    </a:srgbClr>
                  </a:outerShdw>
                </a:effectLst>
              </a:rPr>
              <a:t>По сигналу этой службы объявлялась воздушная тревога, приводились в действие все средства ПВО и МПВО :авиация, прожектора, зенитные установки, аэростатные заграждения.</a:t>
            </a:r>
          </a:p>
        </p:txBody>
      </p:sp>
      <p:pic>
        <p:nvPicPr>
          <p:cNvPr id="15362" name="Picture 2" descr="img05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97" r="6121"/>
          <a:stretch/>
        </p:blipFill>
        <p:spPr bwMode="auto">
          <a:xfrm>
            <a:off x="5057240" y="1647825"/>
            <a:ext cx="3312418" cy="2027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дом 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74" y="1629854"/>
            <a:ext cx="3776786" cy="2828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мемориальная доска на доме 96 по просп"/>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331" t="22794" r="15746" b="14508"/>
          <a:stretch/>
        </p:blipFill>
        <p:spPr bwMode="auto">
          <a:xfrm>
            <a:off x="6074811" y="4653135"/>
            <a:ext cx="2294847" cy="1508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760210" y="694437"/>
            <a:ext cx="646202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rgbClr val="002060"/>
                </a:solidFill>
                <a:effectLst>
                  <a:outerShdw blurRad="50800" dist="39000" dir="5460000" algn="tl">
                    <a:srgbClr val="000000">
                      <a:alpha val="38000"/>
                    </a:srgbClr>
                  </a:outerShdw>
                </a:effectLst>
              </a:rPr>
              <a:t>Проспект Красной Армии, </a:t>
            </a:r>
            <a:r>
              <a:rPr lang="ru-RU" sz="3600" b="1" dirty="0" smtClean="0">
                <a:ln w="11430"/>
                <a:solidFill>
                  <a:srgbClr val="002060"/>
                </a:solidFill>
                <a:effectLst>
                  <a:outerShdw blurRad="50800" dist="39000" dir="5460000" algn="tl">
                    <a:srgbClr val="000000">
                      <a:alpha val="38000"/>
                    </a:srgbClr>
                  </a:outerShdw>
                </a:effectLst>
              </a:rPr>
              <a:t>д.96</a:t>
            </a:r>
            <a:r>
              <a:rPr lang="ru-RU" b="1" dirty="0" smtClean="0">
                <a:ln w="11430"/>
                <a:solidFill>
                  <a:srgbClr val="002060"/>
                </a:solidFill>
                <a:effectLst>
                  <a:outerShdw blurRad="50800" dist="39000" dir="5460000" algn="tl">
                    <a:srgbClr val="000000">
                      <a:alpha val="38000"/>
                    </a:srgbClr>
                  </a:outerShdw>
                </a:effectLst>
              </a:rPr>
              <a:t>.</a:t>
            </a:r>
            <a:endParaRPr lang="ru-RU" b="1"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91677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0"/>
            <a:ext cx="9186451" cy="7212861"/>
            <a:chOff x="0" y="0"/>
            <a:chExt cx="9186451" cy="7212861"/>
          </a:xfrm>
        </p:grpSpPr>
        <p:pic>
          <p:nvPicPr>
            <p:cNvPr id="34817"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466" t="14460" r="27963" b="23552"/>
            <a:stretch/>
          </p:blipFill>
          <p:spPr bwMode="auto">
            <a:xfrm>
              <a:off x="0" y="0"/>
              <a:ext cx="9186451" cy="721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095" t="48022" r="34931" b="49336"/>
            <a:stretch/>
          </p:blipFill>
          <p:spPr bwMode="auto">
            <a:xfrm>
              <a:off x="6084168" y="3903924"/>
              <a:ext cx="2232248" cy="30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0803"/>
            <a:ext cx="9186451" cy="725446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59441" y="5085184"/>
            <a:ext cx="7992888" cy="1200329"/>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С начала Великой Отечественной войны в этом здании располагался госпиталь</a:t>
            </a:r>
            <a:r>
              <a:rPr lang="ru-RU" sz="1200" dirty="0" smtClean="0">
                <a:effectLst>
                  <a:outerShdw blurRad="38100" dist="38100" dir="2700000" algn="tl">
                    <a:srgbClr val="000000">
                      <a:alpha val="43137"/>
                    </a:srgbClr>
                  </a:outerShdw>
                </a:effectLst>
              </a:rPr>
              <a:t>. 1 </a:t>
            </a:r>
            <a:r>
              <a:rPr lang="ru-RU" sz="1200" dirty="0">
                <a:effectLst>
                  <a:outerShdw blurRad="38100" dist="38100" dir="2700000" algn="tl">
                    <a:srgbClr val="000000">
                      <a:alpha val="43137"/>
                    </a:srgbClr>
                  </a:outerShdw>
                </a:effectLst>
              </a:rPr>
              <a:t>сентября 1943 г. в Загорске был открыт детский дом для польских детей-сирот. Это произошло после выхода постановления СНК СССР №710 от 30 июня 1943 г. «Об организации при </a:t>
            </a:r>
            <a:r>
              <a:rPr lang="ru-RU" sz="1200" dirty="0" err="1">
                <a:effectLst>
                  <a:outerShdw blurRad="38100" dist="38100" dir="2700000" algn="tl">
                    <a:srgbClr val="000000">
                      <a:alpha val="43137"/>
                    </a:srgbClr>
                  </a:outerShdw>
                </a:effectLst>
              </a:rPr>
              <a:t>Наркомпросе</a:t>
            </a:r>
            <a:r>
              <a:rPr lang="ru-RU" sz="1200" dirty="0">
                <a:effectLst>
                  <a:outerShdw blurRad="38100" dist="38100" dir="2700000" algn="tl">
                    <a:srgbClr val="000000">
                      <a:alpha val="43137"/>
                    </a:srgbClr>
                  </a:outerShdw>
                </a:effectLst>
              </a:rPr>
              <a:t> РСФСР Комитета по делам польских детских домов в СССР». После окончания войны в соответствии с соглашением между МССССР и Польшей от 6 июля 1945 г. воспитанники польского детского дома обрели возможность вернуться на родину. В марте 1946 г. они покинули СССР. Судьба большинства из них сложилась трудно, ведь их родители погибли во время массовых депортаций и зачисток в 1939-1940 годах.</a:t>
            </a:r>
          </a:p>
        </p:txBody>
      </p:sp>
      <p:pic>
        <p:nvPicPr>
          <p:cNvPr id="16386" name="Picture 2" descr="дом 942 проспек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0" y="1484784"/>
            <a:ext cx="4407831" cy="302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Польский детский дом Загорск 1945 год"/>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1432" y="1436693"/>
            <a:ext cx="3056679" cy="2203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760210" y="694437"/>
            <a:ext cx="6462025"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rgbClr val="002060"/>
                </a:solidFill>
                <a:effectLst>
                  <a:outerShdw blurRad="50800" dist="39000" dir="5460000" algn="tl">
                    <a:srgbClr val="000000">
                      <a:alpha val="38000"/>
                    </a:srgbClr>
                  </a:outerShdw>
                </a:effectLst>
              </a:rPr>
              <a:t>Проспект Красной Армии, </a:t>
            </a:r>
            <a:r>
              <a:rPr lang="ru-RU" sz="3600" b="1" dirty="0" smtClean="0">
                <a:ln w="11430"/>
                <a:solidFill>
                  <a:srgbClr val="002060"/>
                </a:solidFill>
                <a:effectLst>
                  <a:outerShdw blurRad="50800" dist="39000" dir="5460000" algn="tl">
                    <a:srgbClr val="000000">
                      <a:alpha val="38000"/>
                    </a:srgbClr>
                  </a:outerShdw>
                </a:effectLst>
              </a:rPr>
              <a:t>д.94</a:t>
            </a:r>
            <a:r>
              <a:rPr lang="ru-RU" b="1" dirty="0" smtClean="0">
                <a:ln w="11430"/>
                <a:solidFill>
                  <a:srgbClr val="002060"/>
                </a:solidFill>
                <a:effectLst>
                  <a:outerShdw blurRad="50800" dist="39000" dir="5460000" algn="tl">
                    <a:srgbClr val="000000">
                      <a:alpha val="38000"/>
                    </a:srgbClr>
                  </a:outerShdw>
                </a:effectLst>
              </a:rPr>
              <a:t>.</a:t>
            </a:r>
            <a:endParaRPr lang="ru-RU" b="1"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719024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813" t="14995" b="9805"/>
          <a:stretch/>
        </p:blipFill>
        <p:spPr bwMode="auto">
          <a:xfrm>
            <a:off x="53351" y="2706"/>
            <a:ext cx="9144000" cy="68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706"/>
            <a:ext cx="9186451" cy="6878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2836139-a62eb246f0b7449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821" y="5252840"/>
            <a:ext cx="17462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1918328" y="1628800"/>
            <a:ext cx="5414046" cy="2308324"/>
          </a:xfrm>
          <a:prstGeom prst="rect">
            <a:avLst/>
          </a:prstGeom>
          <a:noFill/>
          <a:effectLst>
            <a:glow rad="228600">
              <a:schemeClr val="accent6">
                <a:satMod val="175000"/>
                <a:alpha val="40000"/>
              </a:schemeClr>
            </a:glow>
          </a:effectLst>
          <a:scene3d>
            <a:camera prst="orthographicFront"/>
            <a:lightRig rig="flat" dir="tl">
              <a:rot lat="0" lon="0" rev="6600000"/>
            </a:lightRig>
          </a:scene3d>
          <a:sp3d>
            <a:bevelT/>
          </a:sp3d>
        </p:spPr>
        <p:txBody>
          <a:bodyPr wrap="none" lIns="91440" tIns="45720" rIns="91440" bIns="45720">
            <a:spAutoFit/>
            <a:sp3d extrusionH="25400" contourW="8890">
              <a:bevelT w="38100" h="31750"/>
              <a:contourClr>
                <a:schemeClr val="accent2">
                  <a:shade val="75000"/>
                </a:schemeClr>
              </a:contourClr>
            </a:sp3d>
          </a:bodyPr>
          <a:lstStyle/>
          <a:p>
            <a:pPr algn="ctr">
              <a:buFontTx/>
              <a:buNone/>
            </a:pPr>
            <a:r>
              <a:rPr lang="ru-RU" sz="4800" b="1" i="1" dirty="0" smtClean="0">
                <a:solidFill>
                  <a:srgbClr val="C00000"/>
                </a:solidFill>
                <a:effectLst>
                  <a:outerShdw blurRad="38100" dist="38100" dir="2700000" algn="tl">
                    <a:srgbClr val="000000">
                      <a:alpha val="43137"/>
                    </a:srgbClr>
                  </a:outerShdw>
                </a:effectLst>
              </a:rPr>
              <a:t>Маршрут № 2</a:t>
            </a:r>
            <a:endParaRPr lang="ru-RU" sz="4800" b="1" i="1" dirty="0">
              <a:solidFill>
                <a:srgbClr val="C00000"/>
              </a:solidFill>
              <a:effectLst>
                <a:outerShdw blurRad="38100" dist="38100" dir="2700000" algn="tl">
                  <a:srgbClr val="000000">
                    <a:alpha val="43137"/>
                  </a:srgbClr>
                </a:outerShdw>
              </a:effectLst>
            </a:endParaRPr>
          </a:p>
          <a:p>
            <a:pPr algn="ctr">
              <a:buFontTx/>
              <a:buNone/>
            </a:pPr>
            <a:r>
              <a:rPr lang="ru-RU" sz="4800" b="1" i="1" dirty="0">
                <a:solidFill>
                  <a:srgbClr val="C00000"/>
                </a:solidFill>
                <a:effectLst>
                  <a:outerShdw blurRad="38100" dist="38100" dir="2700000" algn="tl">
                    <a:srgbClr val="000000">
                      <a:alpha val="43137"/>
                    </a:srgbClr>
                  </a:outerShdw>
                </a:effectLst>
              </a:rPr>
              <a:t> </a:t>
            </a:r>
            <a:r>
              <a:rPr lang="ru-RU" sz="4800" b="1" i="1" dirty="0" smtClean="0">
                <a:solidFill>
                  <a:srgbClr val="C00000"/>
                </a:solidFill>
                <a:effectLst>
                  <a:outerShdw blurRad="38100" dist="38100" dir="2700000" algn="tl">
                    <a:srgbClr val="000000">
                      <a:alpha val="43137"/>
                    </a:srgbClr>
                  </a:outerShdw>
                </a:effectLst>
              </a:rPr>
              <a:t>«По главной улице</a:t>
            </a:r>
          </a:p>
          <a:p>
            <a:pPr algn="ctr">
              <a:buFontTx/>
              <a:buNone/>
            </a:pPr>
            <a:r>
              <a:rPr lang="ru-RU" sz="4800" b="1" i="1" dirty="0" smtClean="0">
                <a:solidFill>
                  <a:srgbClr val="C00000"/>
                </a:solidFill>
                <a:effectLst>
                  <a:outerShdw blurRad="38100" dist="38100" dir="2700000" algn="tl">
                    <a:srgbClr val="000000">
                      <a:alpha val="43137"/>
                    </a:srgbClr>
                  </a:outerShdw>
                </a:effectLst>
              </a:rPr>
              <a:t>с оркестром»</a:t>
            </a:r>
            <a:endParaRPr lang="ru-RU" sz="48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8813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422"/>
            <a:ext cx="9472172" cy="6857578"/>
            <a:chOff x="0" y="422"/>
            <a:chExt cx="9472172" cy="6857578"/>
          </a:xfrm>
        </p:grpSpPr>
        <p:pic>
          <p:nvPicPr>
            <p:cNvPr id="33793"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462" t="14517" r="27625" b="26360"/>
            <a:stretch/>
          </p:blipFill>
          <p:spPr bwMode="auto">
            <a:xfrm>
              <a:off x="0" y="422"/>
              <a:ext cx="9472172" cy="685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193" t="48265" r="33392" b="49354"/>
            <a:stretch/>
          </p:blipFill>
          <p:spPr bwMode="auto">
            <a:xfrm>
              <a:off x="6228184" y="3929061"/>
              <a:ext cx="24288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2"/>
            <a:ext cx="9472172"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760210" y="694437"/>
            <a:ext cx="7463903" cy="1077218"/>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rgbClr val="002060"/>
                </a:solidFill>
                <a:effectLst>
                  <a:outerShdw blurRad="50800" dist="39000" dir="5460000" algn="tl">
                    <a:srgbClr val="000000">
                      <a:alpha val="38000"/>
                    </a:srgbClr>
                  </a:outerShdw>
                </a:effectLst>
              </a:rPr>
              <a:t>Проспект Красной Армии, </a:t>
            </a:r>
            <a:r>
              <a:rPr lang="ru-RU" sz="3600" b="1" dirty="0" smtClean="0">
                <a:ln w="11430"/>
                <a:solidFill>
                  <a:srgbClr val="002060"/>
                </a:solidFill>
                <a:effectLst>
                  <a:outerShdw blurRad="50800" dist="39000" dir="5460000" algn="tl">
                    <a:srgbClr val="000000">
                      <a:alpha val="38000"/>
                    </a:srgbClr>
                  </a:outerShdw>
                </a:effectLst>
              </a:rPr>
              <a:t>д.212 «в»</a:t>
            </a:r>
          </a:p>
          <a:p>
            <a:r>
              <a:rPr lang="ru-RU" sz="2800" b="1" dirty="0" smtClean="0">
                <a:ln w="11430"/>
                <a:solidFill>
                  <a:srgbClr val="002060"/>
                </a:solidFill>
                <a:effectLst>
                  <a:outerShdw blurRad="50800" dist="39000" dir="5460000" algn="tl">
                    <a:srgbClr val="000000">
                      <a:alpha val="38000"/>
                    </a:srgbClr>
                  </a:outerShdw>
                </a:effectLst>
              </a:rPr>
              <a:t>ОАО Загорский оптико-механический завод</a:t>
            </a:r>
            <a:endParaRPr lang="ru-RU" sz="2800" b="1" dirty="0">
              <a:ln w="11430"/>
              <a:solidFill>
                <a:srgbClr val="002060"/>
              </a:solidFill>
              <a:effectLst>
                <a:outerShdw blurRad="50800" dist="39000" dir="5460000" algn="tl">
                  <a:srgbClr val="000000">
                    <a:alpha val="38000"/>
                  </a:srgbClr>
                </a:outerShdw>
              </a:effectLst>
            </a:endParaRPr>
          </a:p>
        </p:txBody>
      </p:sp>
      <p:pic>
        <p:nvPicPr>
          <p:cNvPr id="33794" name="Picture 2" descr="проходная ЗОМ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89" y="3066962"/>
            <a:ext cx="2656810" cy="2000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ЗОМЗ старый корпу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581" y="1844987"/>
            <a:ext cx="2755007" cy="2031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487613" y="5157192"/>
            <a:ext cx="8496944" cy="1200329"/>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Загорский оптико-механический завод </a:t>
            </a:r>
            <a:r>
              <a:rPr lang="ru-RU" sz="1200" dirty="0" smtClean="0">
                <a:effectLst>
                  <a:outerShdw blurRad="38100" dist="38100" dir="2700000" algn="tl">
                    <a:srgbClr val="000000">
                      <a:alpha val="43137"/>
                    </a:srgbClr>
                  </a:outerShdw>
                </a:effectLst>
              </a:rPr>
              <a:t>– одно </a:t>
            </a:r>
            <a:r>
              <a:rPr lang="ru-RU" sz="1200" dirty="0">
                <a:effectLst>
                  <a:outerShdw blurRad="38100" dist="38100" dir="2700000" algn="tl">
                    <a:srgbClr val="000000">
                      <a:alpha val="43137"/>
                    </a:srgbClr>
                  </a:outerShdw>
                </a:effectLst>
              </a:rPr>
              <a:t>из градообразующих </a:t>
            </a:r>
            <a:r>
              <a:rPr lang="ru-RU" sz="1200" dirty="0" smtClean="0">
                <a:effectLst>
                  <a:outerShdw blurRad="38100" dist="38100" dir="2700000" algn="tl">
                    <a:srgbClr val="000000">
                      <a:alpha val="43137"/>
                    </a:srgbClr>
                  </a:outerShdw>
                </a:effectLst>
              </a:rPr>
              <a:t> предприятий </a:t>
            </a:r>
            <a:r>
              <a:rPr lang="ru-RU" sz="1200" dirty="0">
                <a:effectLst>
                  <a:outerShdw blurRad="38100" dist="38100" dir="2700000" algn="tl">
                    <a:srgbClr val="000000">
                      <a:alpha val="43137"/>
                    </a:srgbClr>
                  </a:outerShdw>
                </a:effectLst>
              </a:rPr>
              <a:t>города, начал свою деятельность во второй половине 1930-х </a:t>
            </a:r>
            <a:r>
              <a:rPr lang="ru-RU" sz="1200" dirty="0" smtClean="0">
                <a:effectLst>
                  <a:outerShdw blurRad="38100" dist="38100" dir="2700000" algn="tl">
                    <a:srgbClr val="000000">
                      <a:alpha val="43137"/>
                    </a:srgbClr>
                  </a:outerShdw>
                </a:effectLst>
              </a:rPr>
              <a:t>годов. В </a:t>
            </a:r>
            <a:r>
              <a:rPr lang="ru-RU" sz="1200" dirty="0">
                <a:effectLst>
                  <a:outerShdw blurRad="38100" dist="38100" dir="2700000" algn="tl">
                    <a:srgbClr val="000000">
                      <a:alpha val="43137"/>
                    </a:srgbClr>
                  </a:outerShdw>
                </a:effectLst>
              </a:rPr>
              <a:t>октябре 1941 г. завод был эвакуирован в Томск. А 1 марта 1942 г. в его корпусах приступило к работе опытное производство КБ  танкостроения. После возвращения из эвакуации </a:t>
            </a:r>
            <a:r>
              <a:rPr lang="ru-RU" sz="1200" dirty="0" err="1">
                <a:effectLst>
                  <a:outerShdw blurRad="38100" dist="38100" dir="2700000" algn="tl">
                    <a:srgbClr val="000000">
                      <a:alpha val="43137"/>
                    </a:srgbClr>
                  </a:outerShdw>
                </a:effectLst>
              </a:rPr>
              <a:t>ЗОМЗа</a:t>
            </a:r>
            <a:r>
              <a:rPr lang="ru-RU" sz="1200" dirty="0">
                <a:effectLst>
                  <a:outerShdw blurRad="38100" dist="38100" dir="2700000" algn="tl">
                    <a:srgbClr val="000000">
                      <a:alpha val="43137"/>
                    </a:srgbClr>
                  </a:outerShdw>
                </a:effectLst>
              </a:rPr>
              <a:t> оба коллектива решением  Наркомата были объединены  в один</a:t>
            </a:r>
            <a:r>
              <a:rPr lang="ru-RU" sz="1200" dirty="0" smtClean="0">
                <a:effectLst>
                  <a:outerShdw blurRad="38100" dist="38100" dir="2700000" algn="tl">
                    <a:srgbClr val="000000">
                      <a:alpha val="43137"/>
                    </a:srgbClr>
                  </a:outerShdw>
                </a:effectLst>
              </a:rPr>
              <a:t>. За </a:t>
            </a:r>
            <a:r>
              <a:rPr lang="ru-RU" sz="1200" dirty="0">
                <a:effectLst>
                  <a:outerShdw blurRad="38100" dist="38100" dir="2700000" algn="tl">
                    <a:srgbClr val="000000">
                      <a:alpha val="43137"/>
                    </a:srgbClr>
                  </a:outerShdw>
                </a:effectLst>
              </a:rPr>
              <a:t>годы войны завод произвел 781 тыс. единиц вооружения, в том числе 78 тыс. </a:t>
            </a:r>
            <a:r>
              <a:rPr lang="ru-RU" sz="1200" dirty="0" smtClean="0">
                <a:effectLst>
                  <a:outerShdw blurRad="38100" dist="38100" dir="2700000" algn="tl">
                    <a:srgbClr val="000000">
                      <a:alpha val="43137"/>
                    </a:srgbClr>
                  </a:outerShdw>
                </a:effectLst>
              </a:rPr>
              <a:t>-  </a:t>
            </a:r>
            <a:r>
              <a:rPr lang="ru-RU" sz="1200" dirty="0" err="1" smtClean="0">
                <a:effectLst>
                  <a:outerShdw blurRad="38100" dist="38100" dir="2700000" algn="tl">
                    <a:srgbClr val="000000">
                      <a:alpha val="43137"/>
                    </a:srgbClr>
                  </a:outerShdw>
                </a:effectLst>
              </a:rPr>
              <a:t>авиаприцелов</a:t>
            </a:r>
            <a:r>
              <a:rPr lang="ru-RU" sz="1200" dirty="0">
                <a:effectLst>
                  <a:outerShdw blurRad="38100" dist="38100" dir="2700000" algn="tl">
                    <a:srgbClr val="000000">
                      <a:alpha val="43137"/>
                    </a:srgbClr>
                  </a:outerShdw>
                </a:effectLst>
              </a:rPr>
              <a:t>, 130 тыс. </a:t>
            </a:r>
            <a:r>
              <a:rPr lang="ru-RU" sz="1200" dirty="0" smtClean="0">
                <a:effectLst>
                  <a:outerShdw blurRad="38100" dist="38100" dir="2700000" algn="tl">
                    <a:srgbClr val="000000">
                      <a:alpha val="43137"/>
                    </a:srgbClr>
                  </a:outerShdw>
                </a:effectLst>
              </a:rPr>
              <a:t>- артиллерийских </a:t>
            </a:r>
            <a:r>
              <a:rPr lang="ru-RU" sz="1200" dirty="0">
                <a:effectLst>
                  <a:outerShdw blurRad="38100" dist="38100" dir="2700000" algn="tl">
                    <a:srgbClr val="000000">
                      <a:alpha val="43137"/>
                    </a:srgbClr>
                  </a:outerShdw>
                </a:effectLst>
              </a:rPr>
              <a:t>прицелов, 300 тыс. </a:t>
            </a:r>
            <a:r>
              <a:rPr lang="ru-RU" sz="1200" dirty="0" smtClean="0">
                <a:effectLst>
                  <a:outerShdw blurRad="38100" dist="38100" dir="2700000" algn="tl">
                    <a:srgbClr val="000000">
                      <a:alpha val="43137"/>
                    </a:srgbClr>
                  </a:outerShdw>
                </a:effectLst>
              </a:rPr>
              <a:t>-  биноклей</a:t>
            </a:r>
            <a:r>
              <a:rPr lang="ru-RU" sz="1200" dirty="0">
                <a:effectLst>
                  <a:outerShdw blurRad="38100" dist="38100" dir="2700000" algn="tl">
                    <a:srgbClr val="000000">
                      <a:alpha val="43137"/>
                    </a:srgbClr>
                  </a:outerShdw>
                </a:effectLst>
              </a:rPr>
              <a:t>, 110 тыс. </a:t>
            </a:r>
            <a:r>
              <a:rPr lang="ru-RU" sz="1200" dirty="0" smtClean="0">
                <a:effectLst>
                  <a:outerShdw blurRad="38100" dist="38100" dir="2700000" algn="tl">
                    <a:srgbClr val="000000">
                      <a:alpha val="43137"/>
                    </a:srgbClr>
                  </a:outerShdw>
                </a:effectLst>
              </a:rPr>
              <a:t> - перископов </a:t>
            </a:r>
            <a:r>
              <a:rPr lang="ru-RU" sz="1200" dirty="0">
                <a:effectLst>
                  <a:outerShdw blurRad="38100" dist="38100" dir="2700000" algn="tl">
                    <a:srgbClr val="000000">
                      <a:alpha val="43137"/>
                    </a:srgbClr>
                  </a:outerShdw>
                </a:effectLst>
              </a:rPr>
              <a:t>разведчика. Среди заводчан –</a:t>
            </a:r>
            <a:r>
              <a:rPr lang="ru-RU" sz="1200" dirty="0" smtClean="0">
                <a:effectLst>
                  <a:outerShdw blurRad="38100" dist="38100" dir="2700000" algn="tl">
                    <a:srgbClr val="000000">
                      <a:alpha val="43137"/>
                    </a:srgbClr>
                  </a:outerShdw>
                </a:effectLst>
              </a:rPr>
              <a:t>три </a:t>
            </a:r>
            <a:r>
              <a:rPr lang="ru-RU" sz="1200" dirty="0">
                <a:effectLst>
                  <a:outerShdw blurRad="38100" dist="38100" dir="2700000" algn="tl">
                    <a:srgbClr val="000000">
                      <a:alpha val="43137"/>
                    </a:srgbClr>
                  </a:outerShdw>
                </a:effectLst>
              </a:rPr>
              <a:t>Героя Советского </a:t>
            </a:r>
            <a:r>
              <a:rPr lang="ru-RU" sz="1200" dirty="0" smtClean="0">
                <a:effectLst>
                  <a:outerShdw blurRad="38100" dist="38100" dir="2700000" algn="tl">
                    <a:srgbClr val="000000">
                      <a:alpha val="43137"/>
                    </a:srgbClr>
                  </a:outerShdw>
                </a:effectLst>
              </a:rPr>
              <a:t>Союза: </a:t>
            </a:r>
            <a:r>
              <a:rPr lang="ru-RU" sz="1200" dirty="0" err="1" smtClean="0">
                <a:effectLst>
                  <a:outerShdw blurRad="38100" dist="38100" dir="2700000" algn="tl">
                    <a:srgbClr val="000000">
                      <a:alpha val="43137"/>
                    </a:srgbClr>
                  </a:outerShdw>
                </a:effectLst>
              </a:rPr>
              <a:t>М.Е.Воронцов</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М.К.Нехаев</a:t>
            </a:r>
            <a:r>
              <a:rPr lang="ru-RU" sz="1200" dirty="0">
                <a:effectLst>
                  <a:outerShdw blurRad="38100" dist="38100" dir="2700000" algn="tl">
                    <a:srgbClr val="000000">
                      <a:alpha val="43137"/>
                    </a:srgbClr>
                  </a:outerShdw>
                </a:effectLst>
              </a:rPr>
              <a:t> и </a:t>
            </a:r>
            <a:r>
              <a:rPr lang="ru-RU" sz="1200" dirty="0" err="1" smtClean="0">
                <a:effectLst>
                  <a:outerShdw blurRad="38100" dist="38100" dir="2700000" algn="tl">
                    <a:srgbClr val="000000">
                      <a:alpha val="43137"/>
                    </a:srgbClr>
                  </a:outerShdw>
                </a:effectLst>
              </a:rPr>
              <a:t>М.В.Николаев</a:t>
            </a:r>
            <a:r>
              <a:rPr lang="ru-RU" sz="1200" dirty="0" smtClean="0">
                <a:effectLst>
                  <a:outerShdw blurRad="38100" dist="38100" dir="2700000" algn="tl">
                    <a:srgbClr val="000000">
                      <a:alpha val="43137"/>
                    </a:srgbClr>
                  </a:outerShdw>
                </a:effectLst>
              </a:rPr>
              <a:t>, один </a:t>
            </a:r>
            <a:r>
              <a:rPr lang="ru-RU" sz="1200" dirty="0">
                <a:effectLst>
                  <a:outerShdw blurRad="38100" dist="38100" dir="2700000" algn="tl">
                    <a:srgbClr val="000000">
                      <a:alpha val="43137"/>
                    </a:srgbClr>
                  </a:outerShdw>
                </a:effectLst>
              </a:rPr>
              <a:t>полный кавалер ордена «Славы» </a:t>
            </a:r>
            <a:r>
              <a:rPr lang="ru-RU" sz="1200" dirty="0" smtClean="0">
                <a:effectLst>
                  <a:outerShdw blurRad="38100" dist="38100" dir="2700000" algn="tl">
                    <a:srgbClr val="000000">
                      <a:alpha val="43137"/>
                    </a:srgbClr>
                  </a:outerShdw>
                </a:effectLst>
              </a:rPr>
              <a:t>- </a:t>
            </a:r>
            <a:r>
              <a:rPr lang="ru-RU" sz="1200" dirty="0" err="1" smtClean="0">
                <a:effectLst>
                  <a:outerShdw blurRad="38100" dist="38100" dir="2700000" algn="tl">
                    <a:srgbClr val="000000">
                      <a:alpha val="43137"/>
                    </a:srgbClr>
                  </a:outerShdw>
                </a:effectLst>
              </a:rPr>
              <a:t>В.С.Чебадухин</a:t>
            </a:r>
            <a:r>
              <a:rPr lang="ru-RU" sz="1200" dirty="0" smtClean="0">
                <a:effectLst>
                  <a:outerShdw blurRad="38100" dist="38100" dir="2700000" algn="tl">
                    <a:srgbClr val="000000">
                      <a:alpha val="43137"/>
                    </a:srgbClr>
                  </a:outerShdw>
                </a:effectLst>
              </a:rPr>
              <a:t>.</a:t>
            </a:r>
            <a:endParaRPr lang="ru-RU"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9490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22820" y="-1116"/>
            <a:ext cx="9166820" cy="6817472"/>
            <a:chOff x="-22820" y="-1116"/>
            <a:chExt cx="9166820" cy="6817472"/>
          </a:xfrm>
        </p:grpSpPr>
        <p:pic>
          <p:nvPicPr>
            <p:cNvPr id="31745"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295" t="16211" r="27877" b="19475"/>
            <a:stretch/>
          </p:blipFill>
          <p:spPr bwMode="auto">
            <a:xfrm>
              <a:off x="-22820" y="-1116"/>
              <a:ext cx="9166820" cy="681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196" t="47948" r="48676" b="49403"/>
            <a:stretch/>
          </p:blipFill>
          <p:spPr bwMode="auto">
            <a:xfrm>
              <a:off x="2497853" y="4725144"/>
              <a:ext cx="292249"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Прямоугольник 1"/>
          <p:cNvSpPr/>
          <p:nvPr/>
        </p:nvSpPr>
        <p:spPr>
          <a:xfrm>
            <a:off x="2790102" y="3244334"/>
            <a:ext cx="2100255" cy="369332"/>
          </a:xfrm>
          <a:prstGeom prst="rect">
            <a:avLst/>
          </a:prstGeom>
        </p:spPr>
        <p:txBody>
          <a:bodyPr wrap="none">
            <a:spAutoFit/>
          </a:bodyPr>
          <a:lstStyle/>
          <a:p>
            <a:r>
              <a:rPr lang="ru-RU" b="1" dirty="0"/>
              <a:t>ОВРАГ у СОШ № 21</a:t>
            </a:r>
            <a:endParaRPr lang="ru-RU" dirty="0"/>
          </a:p>
        </p:txBody>
      </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4639"/>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противотанковый%20ров%20на%20северном"/>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9757" y="1997839"/>
            <a:ext cx="3106992" cy="2342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725028" y="2031896"/>
            <a:ext cx="4130147" cy="2308324"/>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На северо-западной окраине города осенью 1941 г. были сооружены глубокие (до 3 м.) и широкие противотанковые рвы с надолбами из бревен, обращенных в ту же северо-западную сторону. Один из таких рвов проходил поблизости от СОШ №21 на Северном поселке. Мы и сейчас можем видеть его контуры</a:t>
            </a:r>
            <a:r>
              <a:rPr lang="ru-RU" sz="1200" dirty="0" smtClean="0">
                <a:effectLst>
                  <a:outerShdw blurRad="38100" dist="38100" dir="2700000" algn="tl">
                    <a:srgbClr val="000000">
                      <a:alpha val="43137"/>
                    </a:srgbClr>
                  </a:outerShdw>
                </a:effectLst>
              </a:rPr>
              <a:t>. А </a:t>
            </a:r>
            <a:r>
              <a:rPr lang="ru-RU" sz="1200" dirty="0">
                <a:effectLst>
                  <a:outerShdw blurRad="38100" dist="38100" dir="2700000" algn="tl">
                    <a:srgbClr val="000000">
                      <a:alpha val="43137"/>
                    </a:srgbClr>
                  </a:outerShdw>
                </a:effectLst>
              </a:rPr>
              <a:t>противотанковые рвы на юго-западной окраине города, созданные с учетом сложного рельефа местности, в послевоенные годы сделались котлованом для т.н. «Загорского моря</a:t>
            </a:r>
            <a:r>
              <a:rPr lang="ru-RU" sz="1200" dirty="0" smtClean="0">
                <a:effectLst>
                  <a:outerShdw blurRad="38100" dist="38100" dir="2700000" algn="tl">
                    <a:srgbClr val="000000">
                      <a:alpha val="43137"/>
                    </a:srgbClr>
                  </a:outerShdw>
                </a:effectLst>
              </a:rPr>
              <a:t>». В </a:t>
            </a:r>
            <a:r>
              <a:rPr lang="ru-RU" sz="1200" dirty="0">
                <a:effectLst>
                  <a:outerShdw blurRad="38100" dist="38100" dir="2700000" algn="tl">
                    <a:srgbClr val="000000">
                      <a:alpha val="43137"/>
                    </a:srgbClr>
                  </a:outerShdw>
                </a:effectLst>
              </a:rPr>
              <a:t>военные и послевоенные годы за высоким забором располагалась прожекторная часть системы ПВО. В быту бойцов и командиров этой части звали «прожектористы».</a:t>
            </a:r>
          </a:p>
        </p:txBody>
      </p:sp>
      <p:sp>
        <p:nvSpPr>
          <p:cNvPr id="13" name="Прямоугольник 12"/>
          <p:cNvSpPr/>
          <p:nvPr/>
        </p:nvSpPr>
        <p:spPr>
          <a:xfrm>
            <a:off x="760210" y="694437"/>
            <a:ext cx="7463903" cy="1077218"/>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rgbClr val="002060"/>
                </a:solidFill>
                <a:effectLst>
                  <a:outerShdw blurRad="50800" dist="39000" dir="5460000" algn="tl">
                    <a:srgbClr val="000000">
                      <a:alpha val="38000"/>
                    </a:srgbClr>
                  </a:outerShdw>
                </a:effectLst>
              </a:rPr>
              <a:t>Проспект Красной Армии, </a:t>
            </a:r>
            <a:r>
              <a:rPr lang="ru-RU" sz="3600" b="1" dirty="0" smtClean="0">
                <a:ln w="11430"/>
                <a:solidFill>
                  <a:srgbClr val="002060"/>
                </a:solidFill>
                <a:effectLst>
                  <a:outerShdw blurRad="50800" dist="39000" dir="5460000" algn="tl">
                    <a:srgbClr val="000000">
                      <a:alpha val="38000"/>
                    </a:srgbClr>
                  </a:outerShdw>
                </a:effectLst>
              </a:rPr>
              <a:t>д.212 «а»</a:t>
            </a:r>
          </a:p>
          <a:p>
            <a:r>
              <a:rPr lang="ru-RU" sz="2800" b="1" dirty="0" smtClean="0">
                <a:ln w="11430"/>
                <a:solidFill>
                  <a:srgbClr val="002060"/>
                </a:solidFill>
                <a:effectLst>
                  <a:outerShdw blurRad="50800" dist="39000" dir="5460000" algn="tl">
                    <a:srgbClr val="000000">
                      <a:alpha val="38000"/>
                    </a:srgbClr>
                  </a:outerShdw>
                </a:effectLst>
              </a:rPr>
              <a:t>Средняя образовательная школа № 21</a:t>
            </a:r>
            <a:endParaRPr lang="ru-RU" sz="2800" b="1"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88928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391" t="14498" r="28717" b="22421"/>
          <a:stretch/>
        </p:blipFill>
        <p:spPr bwMode="auto">
          <a:xfrm>
            <a:off x="-1" y="0"/>
            <a:ext cx="91864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4624"/>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196" t="47948" r="33951" b="49403"/>
          <a:stretch/>
        </p:blipFill>
        <p:spPr bwMode="auto">
          <a:xfrm>
            <a:off x="6156176" y="3645024"/>
            <a:ext cx="2314575"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760210" y="694437"/>
            <a:ext cx="6635150"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rgbClr val="002060"/>
                </a:solidFill>
                <a:effectLst>
                  <a:outerShdw blurRad="50800" dist="39000" dir="5460000" algn="tl">
                    <a:srgbClr val="000000">
                      <a:alpha val="38000"/>
                    </a:srgbClr>
                  </a:outerShdw>
                </a:effectLst>
              </a:rPr>
              <a:t>Проспект Красной Армии, </a:t>
            </a:r>
            <a:r>
              <a:rPr lang="ru-RU" sz="3600" b="1" dirty="0" smtClean="0">
                <a:ln w="11430"/>
                <a:solidFill>
                  <a:srgbClr val="002060"/>
                </a:solidFill>
                <a:effectLst>
                  <a:outerShdw blurRad="50800" dist="39000" dir="5460000" algn="tl">
                    <a:srgbClr val="000000">
                      <a:alpha val="38000"/>
                    </a:srgbClr>
                  </a:outerShdw>
                </a:effectLst>
              </a:rPr>
              <a:t>д.212</a:t>
            </a:r>
            <a:endParaRPr lang="ru-RU" sz="2800" b="1" dirty="0">
              <a:ln w="11430"/>
              <a:solidFill>
                <a:srgbClr val="002060"/>
              </a:solidFill>
              <a:effectLst>
                <a:outerShdw blurRad="50800" dist="39000" dir="5460000" algn="tl">
                  <a:srgbClr val="000000">
                    <a:alpha val="38000"/>
                  </a:srgbClr>
                </a:outerShdw>
              </a:effectLst>
            </a:endParaRPr>
          </a:p>
        </p:txBody>
      </p:sp>
      <p:sp>
        <p:nvSpPr>
          <p:cNvPr id="7" name="Прямоугольник 6"/>
          <p:cNvSpPr/>
          <p:nvPr/>
        </p:nvSpPr>
        <p:spPr>
          <a:xfrm>
            <a:off x="777375" y="5085184"/>
            <a:ext cx="7852043" cy="830997"/>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Памятник </a:t>
            </a:r>
            <a:r>
              <a:rPr lang="ru-RU" sz="1200" dirty="0" err="1">
                <a:effectLst>
                  <a:outerShdw blurRad="38100" dist="38100" dir="2700000" algn="tl">
                    <a:srgbClr val="000000">
                      <a:alpha val="43137"/>
                    </a:srgbClr>
                  </a:outerShdw>
                </a:effectLst>
              </a:rPr>
              <a:t>загорским</a:t>
            </a:r>
            <a:r>
              <a:rPr lang="ru-RU" sz="1200" dirty="0">
                <a:effectLst>
                  <a:outerShdw blurRad="38100" dist="38100" dir="2700000" algn="tl">
                    <a:srgbClr val="000000">
                      <a:alpha val="43137"/>
                    </a:srgbClr>
                  </a:outerShdw>
                </a:effectLst>
              </a:rPr>
              <a:t> милиционерам, павшим в боях в годы Великой Отечественной войны. Первоначально памятник располагался по адресу Вознесенская (Первомайская</a:t>
            </a:r>
            <a:r>
              <a:rPr lang="ru-RU" sz="1200" dirty="0" smtClean="0">
                <a:effectLst>
                  <a:outerShdw blurRad="38100" dist="38100" dir="2700000" algn="tl">
                    <a:srgbClr val="000000">
                      <a:alpha val="43137"/>
                    </a:srgbClr>
                  </a:outerShdw>
                </a:effectLst>
              </a:rPr>
              <a:t>), дом 1</a:t>
            </a:r>
            <a:r>
              <a:rPr lang="ru-RU" sz="1200" dirty="0">
                <a:effectLst>
                  <a:outerShdw blurRad="38100" dist="38100" dir="2700000" algn="tl">
                    <a:srgbClr val="000000">
                      <a:alpha val="43137"/>
                    </a:srgbClr>
                  </a:outerShdw>
                </a:effectLst>
              </a:rPr>
              <a:t>, </a:t>
            </a:r>
            <a:r>
              <a:rPr lang="ru-RU" sz="1200" dirty="0" smtClean="0">
                <a:effectLst>
                  <a:outerShdw blurRad="38100" dist="38100" dir="2700000" algn="tl">
                    <a:srgbClr val="000000">
                      <a:alpha val="43137"/>
                    </a:srgbClr>
                  </a:outerShdw>
                </a:effectLst>
              </a:rPr>
              <a:t>где находилось ранее Городское </a:t>
            </a:r>
            <a:r>
              <a:rPr lang="ru-RU" sz="1200" dirty="0">
                <a:effectLst>
                  <a:outerShdw blurRad="38100" dist="38100" dir="2700000" algn="tl">
                    <a:srgbClr val="000000">
                      <a:alpha val="43137"/>
                    </a:srgbClr>
                  </a:outerShdw>
                </a:effectLst>
              </a:rPr>
              <a:t>отделение милиции. Он был открыт 8 мая 1968 г. и носил официальное название </a:t>
            </a:r>
            <a:r>
              <a:rPr lang="ru-RU" sz="1200" dirty="0" smtClean="0">
                <a:effectLst>
                  <a:outerShdw blurRad="38100" dist="38100" dir="2700000" algn="tl">
                    <a:srgbClr val="000000">
                      <a:alpha val="43137"/>
                    </a:srgbClr>
                  </a:outerShdw>
                </a:effectLst>
              </a:rPr>
              <a:t> -  «</a:t>
            </a:r>
            <a:r>
              <a:rPr lang="ru-RU" sz="1200" dirty="0">
                <a:effectLst>
                  <a:outerShdw blurRad="38100" dist="38100" dir="2700000" algn="tl">
                    <a:srgbClr val="000000">
                      <a:alpha val="43137"/>
                    </a:srgbClr>
                  </a:outerShdw>
                </a:effectLst>
              </a:rPr>
              <a:t>Обелиск </a:t>
            </a:r>
            <a:r>
              <a:rPr lang="ru-RU" sz="1200" dirty="0" err="1">
                <a:effectLst>
                  <a:outerShdw blurRad="38100" dist="38100" dir="2700000" algn="tl">
                    <a:srgbClr val="000000">
                      <a:alpha val="43137"/>
                    </a:srgbClr>
                  </a:outerShdw>
                </a:effectLst>
              </a:rPr>
              <a:t>загорским</a:t>
            </a:r>
            <a:r>
              <a:rPr lang="ru-RU" sz="1200" dirty="0">
                <a:effectLst>
                  <a:outerShdw blurRad="38100" dist="38100" dir="2700000" algn="tl">
                    <a:srgbClr val="000000">
                      <a:alpha val="43137"/>
                    </a:srgbClr>
                  </a:outerShdw>
                </a:effectLst>
              </a:rPr>
              <a:t> милиционерам, погибшим в боях в годы Великой Отечественной войны</a:t>
            </a:r>
            <a:r>
              <a:rPr lang="ru-RU" sz="1200" dirty="0" smtClean="0">
                <a:effectLst>
                  <a:outerShdw blurRad="38100" dist="38100" dir="2700000" algn="tl">
                    <a:srgbClr val="000000">
                      <a:alpha val="43137"/>
                    </a:srgbClr>
                  </a:outerShdw>
                </a:effectLst>
              </a:rPr>
              <a:t>».</a:t>
            </a:r>
            <a:endParaRPr lang="ru-RU" sz="1200" dirty="0">
              <a:effectLst>
                <a:outerShdw blurRad="38100" dist="38100" dir="2700000" algn="tl">
                  <a:srgbClr val="000000">
                    <a:alpha val="43137"/>
                  </a:srgbClr>
                </a:outerShdw>
              </a:effectLst>
            </a:endParaRPr>
          </a:p>
        </p:txBody>
      </p:sp>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2791" t="8472" r="3427" b="4797"/>
          <a:stretch/>
        </p:blipFill>
        <p:spPr>
          <a:xfrm>
            <a:off x="1041287" y="1844824"/>
            <a:ext cx="3495872" cy="2520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1455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20" t="27945" r="27701" b="8548"/>
          <a:stretch/>
        </p:blipFill>
        <p:spPr bwMode="auto">
          <a:xfrm>
            <a:off x="0" y="0"/>
            <a:ext cx="91355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68157" y="3284984"/>
            <a:ext cx="4748416" cy="212365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600" b="1" dirty="0" smtClean="0">
                <a:ln w="11430"/>
                <a:solidFill>
                  <a:srgbClr val="C00000"/>
                </a:solidFill>
                <a:effectLst>
                  <a:outerShdw blurRad="50800" dist="39000" dir="5460000" algn="tl">
                    <a:srgbClr val="000000">
                      <a:alpha val="38000"/>
                    </a:srgbClr>
                  </a:outerShdw>
                </a:effectLst>
              </a:rPr>
              <a:t>Спортивный</a:t>
            </a:r>
          </a:p>
          <a:p>
            <a:pPr algn="ctr"/>
            <a:r>
              <a:rPr lang="ru-RU" sz="6600" b="1" dirty="0" smtClean="0">
                <a:ln w="11430"/>
                <a:solidFill>
                  <a:srgbClr val="C00000"/>
                </a:solidFill>
                <a:effectLst>
                  <a:outerShdw blurRad="50800" dist="39000" dir="5460000" algn="tl">
                    <a:srgbClr val="000000">
                      <a:alpha val="38000"/>
                    </a:srgbClr>
                  </a:outerShdw>
                </a:effectLst>
              </a:rPr>
              <a:t>переулок</a:t>
            </a:r>
            <a:endParaRPr lang="ru-RU" sz="6600" b="1"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432080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6541" t="16944" r="33258" b="29634"/>
          <a:stretch/>
        </p:blipFill>
        <p:spPr bwMode="auto">
          <a:xfrm>
            <a:off x="0" y="26452"/>
            <a:ext cx="9186451" cy="680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2312"/>
            <a:ext cx="920404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descr="Дом Жеребин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210" y="1563619"/>
            <a:ext cx="2784309"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Жеребин,_Дмитрий_Сергееви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475" y="1124744"/>
            <a:ext cx="1800200" cy="25537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539552" y="4184526"/>
            <a:ext cx="5328592" cy="175432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Дом, где жил видный советский военачальник, Герой Советского Союза генерал-полковник Дмитрий Сергеевич </a:t>
            </a:r>
            <a:r>
              <a:rPr lang="ru-RU" sz="1200" dirty="0" err="1">
                <a:effectLst>
                  <a:outerShdw blurRad="38100" dist="38100" dir="2700000" algn="tl">
                    <a:srgbClr val="000000">
                      <a:alpha val="43137"/>
                    </a:srgbClr>
                  </a:outerShdw>
                </a:effectLst>
              </a:rPr>
              <a:t>Жеребин</a:t>
            </a:r>
            <a:r>
              <a:rPr lang="ru-RU" sz="1200" dirty="0">
                <a:effectLst>
                  <a:outerShdw blurRad="38100" dist="38100" dir="2700000" algn="tl">
                    <a:srgbClr val="000000">
                      <a:alpha val="43137"/>
                    </a:srgbClr>
                  </a:outerShdw>
                </a:effectLst>
              </a:rPr>
              <a:t>. Детство и юность провел в Загорске. Окончил военно-инженерную академию, академию Генштаба Вооруженных Сил. Служил в Закавказье, в Москве, участвовал в боевых действиях в Испании, у озера Хасан. В годы Великой Отечественной войны сражался под Сталинградом. Войну закончил 2 мая 1945 г. в Берлине. 29 мая 19045 г. Ему было присвоено звание Героя Советского Союза. В послевоенные годы часто приезжал в Загорск., выступал в ДК </a:t>
            </a:r>
            <a:r>
              <a:rPr lang="ru-RU" sz="1200" dirty="0" err="1">
                <a:effectLst>
                  <a:outerShdw blurRad="38100" dist="38100" dir="2700000" algn="tl">
                    <a:srgbClr val="000000">
                      <a:alpha val="43137"/>
                    </a:srgbClr>
                  </a:outerShdw>
                </a:effectLst>
              </a:rPr>
              <a:t>им.Ю</a:t>
            </a:r>
            <a:r>
              <a:rPr lang="ru-RU" sz="1200" dirty="0">
                <a:effectLst>
                  <a:outerShdw blurRad="38100" dist="38100" dir="2700000" algn="tl">
                    <a:srgbClr val="000000">
                      <a:alpha val="43137"/>
                    </a:srgbClr>
                  </a:outerShdw>
                </a:effectLst>
              </a:rPr>
              <a:t>. Гагарина, вел работу в СПТУ №22. Похоронен в Москве, на Кунцевском кладбище.</a:t>
            </a: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072" t="48074" r="36914" b="49384"/>
          <a:stretch/>
        </p:blipFill>
        <p:spPr bwMode="auto">
          <a:xfrm>
            <a:off x="6486475" y="4022601"/>
            <a:ext cx="21907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760210" y="694437"/>
            <a:ext cx="5502404" cy="64633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Спортивный переулок, д.6</a:t>
            </a:r>
            <a:endParaRPr lang="ru-RU" sz="2800" b="1"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11127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620" t="27945" r="27701" b="8548"/>
          <a:stretch/>
        </p:blipFill>
        <p:spPr bwMode="auto">
          <a:xfrm>
            <a:off x="0" y="0"/>
            <a:ext cx="91355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6" y="3026"/>
            <a:ext cx="9204041" cy="690262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760210" y="5229200"/>
            <a:ext cx="7406882" cy="1015663"/>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Мемориальная доска «Выпускникам и учителям школы РККА, погибшим в годы Великой Отечественной войны» установлена на здании в  Спортивном переулке. В советское время эта школа носила имя Рабоче-Крестьянской Красной Армии. </a:t>
            </a:r>
            <a:r>
              <a:rPr lang="ru-RU" sz="1200" dirty="0" smtClean="0">
                <a:effectLst>
                  <a:outerShdw blurRad="38100" dist="38100" dir="2700000" algn="tl">
                    <a:srgbClr val="000000">
                      <a:alpha val="43137"/>
                    </a:srgbClr>
                  </a:outerShdw>
                </a:effectLst>
              </a:rPr>
              <a:t>В </a:t>
            </a:r>
            <a:r>
              <a:rPr lang="ru-RU" sz="1200" dirty="0">
                <a:effectLst>
                  <a:outerShdw blurRad="38100" dist="38100" dir="2700000" algn="tl">
                    <a:srgbClr val="000000">
                      <a:alpha val="43137"/>
                    </a:srgbClr>
                  </a:outerShdw>
                </a:effectLst>
              </a:rPr>
              <a:t>декабре 1941 </a:t>
            </a:r>
            <a:r>
              <a:rPr lang="ru-RU" sz="1200" dirty="0" smtClean="0">
                <a:effectLst>
                  <a:outerShdw blurRad="38100" dist="38100" dir="2700000" algn="tl">
                    <a:srgbClr val="000000">
                      <a:alpha val="43137"/>
                    </a:srgbClr>
                  </a:outerShdw>
                </a:effectLst>
              </a:rPr>
              <a:t>года </a:t>
            </a:r>
            <a:r>
              <a:rPr lang="ru-RU" sz="1200" dirty="0">
                <a:effectLst>
                  <a:outerShdw blurRad="38100" dist="38100" dir="2700000" algn="tl">
                    <a:srgbClr val="000000">
                      <a:alpha val="43137"/>
                    </a:srgbClr>
                  </a:outerShdw>
                </a:effectLst>
              </a:rPr>
              <a:t>пионеры школы стали первыми тимуровцами города. Газета «Вперед» называла и их вожака –Юру </a:t>
            </a:r>
            <a:r>
              <a:rPr lang="ru-RU" sz="1200" dirty="0" err="1">
                <a:effectLst>
                  <a:outerShdw blurRad="38100" dist="38100" dir="2700000" algn="tl">
                    <a:srgbClr val="000000">
                      <a:alpha val="43137"/>
                    </a:srgbClr>
                  </a:outerShdw>
                </a:effectLst>
              </a:rPr>
              <a:t>Байковского</a:t>
            </a:r>
            <a:r>
              <a:rPr lang="ru-RU" sz="1200" dirty="0">
                <a:effectLst>
                  <a:outerShdw blurRad="38100" dist="38100" dir="2700000" algn="tl">
                    <a:srgbClr val="000000">
                      <a:alpha val="43137"/>
                    </a:srgbClr>
                  </a:outerShdw>
                </a:effectLst>
              </a:rPr>
              <a:t>, в дальнейшем –талантливого преподавателя истории, энтузиаста краеведения, который долгое время возглавлял Музей 1-й Ударной Армии.</a:t>
            </a:r>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072" t="48074" r="38011" b="49384"/>
          <a:stretch/>
        </p:blipFill>
        <p:spPr bwMode="auto">
          <a:xfrm>
            <a:off x="6009034" y="2132856"/>
            <a:ext cx="20193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760210" y="694437"/>
            <a:ext cx="4776244" cy="1077218"/>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Спортивный переулок.</a:t>
            </a:r>
          </a:p>
          <a:p>
            <a:r>
              <a:rPr lang="ru-RU" sz="2800" b="1" dirty="0" smtClean="0">
                <a:ln w="11430"/>
                <a:solidFill>
                  <a:srgbClr val="002060"/>
                </a:solidFill>
                <a:effectLst>
                  <a:outerShdw blurRad="50800" dist="39000" dir="5460000" algn="tl">
                    <a:srgbClr val="000000">
                      <a:alpha val="38000"/>
                    </a:srgbClr>
                  </a:outerShdw>
                </a:effectLst>
              </a:rPr>
              <a:t>«Школьная доска».</a:t>
            </a:r>
            <a:endParaRPr lang="ru-RU" sz="2800" b="1" dirty="0">
              <a:ln w="11430"/>
              <a:solidFill>
                <a:srgbClr val="002060"/>
              </a:solidFill>
              <a:effectLst>
                <a:outerShdw blurRad="50800" dist="39000" dir="5460000" algn="tl">
                  <a:srgbClr val="000000">
                    <a:alpha val="38000"/>
                  </a:srgbClr>
                </a:outerShdw>
              </a:effectLst>
            </a:endParaRPr>
          </a:p>
        </p:txBody>
      </p:sp>
      <p:pic>
        <p:nvPicPr>
          <p:cNvPr id="40962" name="Picture 2" descr="4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592" y="548680"/>
            <a:ext cx="2650899" cy="1419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занятия в школе"/>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05" t="5405" r="4205" b="4890"/>
          <a:stretch/>
        </p:blipFill>
        <p:spPr bwMode="auto">
          <a:xfrm>
            <a:off x="5720716" y="2768563"/>
            <a:ext cx="2675915" cy="1812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шк"/>
          <p:cNvPicPr>
            <a:picLocks noChangeAspect="1" noChangeArrowheads="1"/>
          </p:cNvPicPr>
          <p:nvPr/>
        </p:nvPicPr>
        <p:blipFill>
          <a:blip r:embed="rId7" cstate="print">
            <a:extLst>
              <a:ext uri="{28A0092B-C50C-407E-A947-70E740481C1C}">
                <a14:useLocalDpi xmlns:a14="http://schemas.microsoft.com/office/drawing/2010/main" val="0"/>
              </a:ext>
            </a:extLst>
          </a:blip>
          <a:srcRect l="-420"/>
          <a:stretch>
            <a:fillRect/>
          </a:stretch>
        </p:blipFill>
        <p:spPr bwMode="auto">
          <a:xfrm>
            <a:off x="893697" y="1968483"/>
            <a:ext cx="3703441" cy="2769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132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981" t="20423" r="27498" b="17757"/>
          <a:stretch/>
        </p:blipFill>
        <p:spPr bwMode="auto">
          <a:xfrm>
            <a:off x="-28972" y="0"/>
            <a:ext cx="9172972" cy="685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69" y="-12973"/>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597074" y="4149080"/>
            <a:ext cx="7920880" cy="2123658"/>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Большая </a:t>
            </a:r>
            <a:r>
              <a:rPr lang="ru-RU" sz="1200" dirty="0" err="1">
                <a:effectLst>
                  <a:outerShdw blurRad="38100" dist="38100" dir="2700000" algn="tl">
                    <a:srgbClr val="000000">
                      <a:alpha val="43137"/>
                    </a:srgbClr>
                  </a:outerShdw>
                </a:effectLst>
              </a:rPr>
              <a:t>Кукуевская</a:t>
            </a:r>
            <a:r>
              <a:rPr lang="ru-RU" sz="1200" dirty="0">
                <a:effectLst>
                  <a:outerShdw blurRad="38100" dist="38100" dir="2700000" algn="tl">
                    <a:srgbClr val="000000">
                      <a:alpha val="43137"/>
                    </a:srgbClr>
                  </a:outerShdw>
                </a:effectLst>
              </a:rPr>
              <a:t> (или Петропавловская) улица это имя получила в 1968 году в память о событиях зимы 1941 года, когда здесь располагался штаб Первой Ударной Армии</a:t>
            </a:r>
            <a:r>
              <a:rPr lang="ru-RU" sz="1200" dirty="0" smtClean="0">
                <a:effectLst>
                  <a:outerShdw blurRad="38100" dist="38100" dir="2700000" algn="tl">
                    <a:srgbClr val="000000">
                      <a:alpha val="43137"/>
                    </a:srgbClr>
                  </a:outerShdw>
                </a:effectLst>
              </a:rPr>
              <a:t>. Краевед </a:t>
            </a:r>
            <a:r>
              <a:rPr lang="ru-RU" sz="1200" dirty="0" err="1">
                <a:effectLst>
                  <a:outerShdw blurRad="38100" dist="38100" dir="2700000" algn="tl">
                    <a:srgbClr val="000000">
                      <a:alpha val="43137"/>
                    </a:srgbClr>
                  </a:outerShdw>
                </a:effectLst>
              </a:rPr>
              <a:t>Т.Н.Шпанькова</a:t>
            </a:r>
            <a:r>
              <a:rPr lang="ru-RU" sz="1200" dirty="0">
                <a:effectLst>
                  <a:outerShdw blurRad="38100" dist="38100" dir="2700000" algn="tl">
                    <a:srgbClr val="000000">
                      <a:alpha val="43137"/>
                    </a:srgbClr>
                  </a:outerShdw>
                </a:effectLst>
              </a:rPr>
              <a:t> в своей книге «</a:t>
            </a:r>
            <a:r>
              <a:rPr lang="ru-RU" sz="1200" dirty="0" err="1">
                <a:effectLst>
                  <a:outerShdw blurRad="38100" dist="38100" dir="2700000" algn="tl">
                    <a:srgbClr val="000000">
                      <a:alpha val="43137"/>
                    </a:srgbClr>
                  </a:outerShdw>
                </a:effectLst>
              </a:rPr>
              <a:t>Кукуевка</a:t>
            </a:r>
            <a:r>
              <a:rPr lang="ru-RU" sz="1200" dirty="0">
                <a:effectLst>
                  <a:outerShdw blurRad="38100" dist="38100" dir="2700000" algn="tl">
                    <a:srgbClr val="000000">
                      <a:alpha val="43137"/>
                    </a:srgbClr>
                  </a:outerShdw>
                </a:effectLst>
              </a:rPr>
              <a:t>» (с.194</a:t>
            </a:r>
            <a:r>
              <a:rPr lang="ru-RU" sz="1200" dirty="0" smtClean="0">
                <a:effectLst>
                  <a:outerShdw blurRad="38100" dist="38100" dir="2700000" algn="tl">
                    <a:srgbClr val="000000">
                      <a:alpha val="43137"/>
                    </a:srgbClr>
                  </a:outerShdw>
                </a:effectLst>
              </a:rPr>
              <a:t>) пишет</a:t>
            </a:r>
            <a:r>
              <a:rPr lang="ru-RU" sz="1200" i="1" dirty="0" smtClean="0"/>
              <a:t>: «В </a:t>
            </a:r>
            <a:r>
              <a:rPr lang="ru-RU" sz="1200" i="1" dirty="0"/>
              <a:t>период формирования у нас в городе 1-й Ударной армии, ее штаб расположился в трех близко расположенных друг к другу зданиях: конторе Леспромхоза, детском доме (впоследствии детсад) и начальной школе №10 на Угличе (это в районе теперешней «</a:t>
            </a:r>
            <a:r>
              <a:rPr lang="ru-RU" sz="1200" i="1" dirty="0" err="1"/>
              <a:t>Спортландии</a:t>
            </a:r>
            <a:r>
              <a:rPr lang="ru-RU" sz="1200" i="1" dirty="0"/>
              <a:t>»). Тогда же на горе за нынешней школой №1 был устроен артиллерийский дот</a:t>
            </a:r>
            <a:r>
              <a:rPr lang="ru-RU" sz="1200" i="1" dirty="0" smtClean="0"/>
              <a:t>». </a:t>
            </a:r>
          </a:p>
          <a:p>
            <a:r>
              <a:rPr lang="ru-RU" sz="1200" dirty="0" smtClean="0">
                <a:effectLst>
                  <a:outerShdw blurRad="38100" dist="38100" dir="2700000" algn="tl">
                    <a:srgbClr val="000000">
                      <a:alpha val="43137"/>
                    </a:srgbClr>
                  </a:outerShdw>
                </a:effectLst>
              </a:rPr>
              <a:t>С 1936 г. на углу Большой </a:t>
            </a:r>
            <a:r>
              <a:rPr lang="ru-RU" sz="1200" dirty="0" err="1" smtClean="0">
                <a:effectLst>
                  <a:outerShdw blurRad="38100" dist="38100" dir="2700000" algn="tl">
                    <a:srgbClr val="000000">
                      <a:alpha val="43137"/>
                    </a:srgbClr>
                  </a:outerShdw>
                </a:effectLst>
              </a:rPr>
              <a:t>Кукуевской</a:t>
            </a:r>
            <a:r>
              <a:rPr lang="ru-RU" sz="1200" dirty="0" smtClean="0">
                <a:effectLst>
                  <a:outerShdw blurRad="38100" dist="38100" dir="2700000" algn="tl">
                    <a:srgbClr val="000000">
                      <a:alpha val="43137"/>
                    </a:srgbClr>
                  </a:outerShdw>
                </a:effectLst>
              </a:rPr>
              <a:t> и Крестьянской улиц располагалось хозяйство Леспромхоза –гаражи, мастерские, магазин,  заготовительный цех и сушильные камеры для чурок, применявшихся в газогенераторных автомобилях. В годы войны на работниках леспромхоза лежали задачи не только обеспечения города топливом, но и координация возведения </a:t>
            </a:r>
            <a:r>
              <a:rPr lang="ru-RU" sz="1200" dirty="0" err="1" smtClean="0">
                <a:effectLst>
                  <a:outerShdw blurRad="38100" dist="38100" dir="2700000" algn="tl">
                    <a:srgbClr val="000000">
                      <a:alpha val="43137"/>
                    </a:srgbClr>
                  </a:outerShdw>
                </a:effectLst>
              </a:rPr>
              <a:t>лесозавалов</a:t>
            </a:r>
            <a:r>
              <a:rPr lang="ru-RU" sz="1200" dirty="0" smtClean="0">
                <a:effectLst>
                  <a:outerShdw blurRad="38100" dist="38100" dir="2700000" algn="tl">
                    <a:srgbClr val="000000">
                      <a:alpha val="43137"/>
                    </a:srgbClr>
                  </a:outerShdw>
                </a:effectLst>
              </a:rPr>
              <a:t>, а после 1943 г. их утилизация. В послевоенные годы Загорский леспромхоз за короткое время сумел восстановить </a:t>
            </a:r>
            <a:r>
              <a:rPr lang="ru-RU" sz="1200" dirty="0" err="1" smtClean="0">
                <a:effectLst>
                  <a:outerShdw blurRad="38100" dist="38100" dir="2700000" algn="tl">
                    <a:srgbClr val="000000">
                      <a:alpha val="43137"/>
                    </a:srgbClr>
                  </a:outerShdw>
                </a:effectLst>
              </a:rPr>
              <a:t>лесомассивы</a:t>
            </a:r>
            <a:r>
              <a:rPr lang="ru-RU" sz="1200" dirty="0" smtClean="0">
                <a:effectLst>
                  <a:outerShdw blurRad="38100" dist="38100" dir="2700000" algn="tl">
                    <a:srgbClr val="000000">
                      <a:alpha val="43137"/>
                    </a:srgbClr>
                  </a:outerShdw>
                </a:effectLst>
              </a:rPr>
              <a:t>, уничтоженные в годы войны.</a:t>
            </a:r>
            <a:endParaRPr lang="ru-RU" sz="1200" dirty="0">
              <a:effectLst>
                <a:outerShdw blurRad="38100" dist="38100" dir="2700000" algn="tl">
                  <a:srgbClr val="000000">
                    <a:alpha val="43137"/>
                  </a:srgbClr>
                </a:outerShdw>
              </a:effectLst>
            </a:endParaRPr>
          </a:p>
        </p:txBody>
      </p:sp>
      <p:sp>
        <p:nvSpPr>
          <p:cNvPr id="7" name="Прямоугольник 6"/>
          <p:cNvSpPr/>
          <p:nvPr/>
        </p:nvSpPr>
        <p:spPr>
          <a:xfrm>
            <a:off x="611560" y="404664"/>
            <a:ext cx="6579558"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rgbClr val="002060"/>
                </a:solidFill>
                <a:effectLst>
                  <a:outerShdw blurRad="50800" dist="39000" dir="5460000" algn="tl">
                    <a:srgbClr val="000000">
                      <a:alpha val="38000"/>
                    </a:srgbClr>
                  </a:outerShdw>
                </a:effectLst>
              </a:rPr>
              <a:t>Улица 1-й Ударной Армии</a:t>
            </a:r>
            <a:endParaRPr lang="ru-RU" sz="4400" b="1" dirty="0">
              <a:ln w="11430"/>
              <a:solidFill>
                <a:srgbClr val="002060"/>
              </a:solidFill>
              <a:effectLst>
                <a:outerShdw blurRad="50800" dist="39000" dir="5460000" algn="tl">
                  <a:srgbClr val="000000">
                    <a:alpha val="38000"/>
                  </a:srgbClr>
                </a:outerShdw>
              </a:effectLst>
            </a:endParaRPr>
          </a:p>
        </p:txBody>
      </p:sp>
      <p:pic>
        <p:nvPicPr>
          <p:cNvPr id="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014" t="48098" r="36052" b="48980"/>
          <a:stretch/>
        </p:blipFill>
        <p:spPr bwMode="auto">
          <a:xfrm>
            <a:off x="5940152" y="3072011"/>
            <a:ext cx="202882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descr="город%2019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74" y="1484784"/>
            <a:ext cx="3087309" cy="2278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апрель%20улицы%200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1150300"/>
            <a:ext cx="2361778" cy="1784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зенитная батарея"/>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664" b="7769"/>
          <a:stretch/>
        </p:blipFill>
        <p:spPr bwMode="auto">
          <a:xfrm>
            <a:off x="4067944" y="1484784"/>
            <a:ext cx="1728192" cy="2344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850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90102" y="3244334"/>
            <a:ext cx="2291205" cy="369332"/>
          </a:xfrm>
          <a:prstGeom prst="rect">
            <a:avLst/>
          </a:prstGeom>
        </p:spPr>
        <p:txBody>
          <a:bodyPr wrap="none">
            <a:spAutoFit/>
          </a:bodyPr>
          <a:lstStyle/>
          <a:p>
            <a:r>
              <a:rPr lang="ru-RU" b="1" dirty="0"/>
              <a:t>УЛИЦА ИЛЬИНСКАЯ</a:t>
            </a:r>
            <a:r>
              <a:rPr lang="ru-RU" dirty="0"/>
              <a:t>. </a:t>
            </a:r>
          </a:p>
        </p:txBody>
      </p:sp>
      <p:grpSp>
        <p:nvGrpSpPr>
          <p:cNvPr id="8" name="Группа 7"/>
          <p:cNvGrpSpPr/>
          <p:nvPr/>
        </p:nvGrpSpPr>
        <p:grpSpPr>
          <a:xfrm>
            <a:off x="22089" y="4913"/>
            <a:ext cx="9121911" cy="6853088"/>
            <a:chOff x="22089" y="4913"/>
            <a:chExt cx="9121911" cy="6853088"/>
          </a:xfrm>
        </p:grpSpPr>
        <p:pic>
          <p:nvPicPr>
            <p:cNvPr id="27649" name="Picture 1"/>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314" t="25457" r="28191" b="11158"/>
            <a:stretch/>
          </p:blipFill>
          <p:spPr bwMode="auto">
            <a:xfrm>
              <a:off x="22089" y="4913"/>
              <a:ext cx="9121911" cy="68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3767" t="66905" r="35239" b="30540"/>
            <a:stretch/>
          </p:blipFill>
          <p:spPr bwMode="auto">
            <a:xfrm>
              <a:off x="6660232" y="4509120"/>
              <a:ext cx="1656184"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7384"/>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611560" y="404664"/>
            <a:ext cx="441223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rgbClr val="002060"/>
                </a:solidFill>
                <a:effectLst>
                  <a:outerShdw blurRad="50800" dist="39000" dir="5460000" algn="tl">
                    <a:srgbClr val="000000">
                      <a:alpha val="38000"/>
                    </a:srgbClr>
                  </a:outerShdw>
                </a:effectLst>
              </a:rPr>
              <a:t>Улица Ильинская</a:t>
            </a:r>
            <a:endParaRPr lang="ru-RU" sz="4400" b="1" dirty="0">
              <a:ln w="11430"/>
              <a:solidFill>
                <a:srgbClr val="002060"/>
              </a:solidFill>
              <a:effectLst>
                <a:outerShdw blurRad="50800" dist="39000" dir="5460000" algn="tl">
                  <a:srgbClr val="000000">
                    <a:alpha val="38000"/>
                  </a:srgbClr>
                </a:outerShdw>
              </a:effectLst>
            </a:endParaRPr>
          </a:p>
        </p:txBody>
      </p:sp>
      <p:pic>
        <p:nvPicPr>
          <p:cNvPr id="27650" name="Picture 2" descr="типография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934" y="1325547"/>
            <a:ext cx="3481232" cy="2471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Здание типографии 1960-е гг"/>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0484" y="4941168"/>
            <a:ext cx="1915679" cy="1377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744165" y="4005064"/>
            <a:ext cx="5340003" cy="2308324"/>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Здесь долгое время располагалась </a:t>
            </a:r>
            <a:r>
              <a:rPr lang="ru-RU" sz="1200" dirty="0" err="1">
                <a:effectLst>
                  <a:outerShdw blurRad="38100" dist="38100" dir="2700000" algn="tl">
                    <a:srgbClr val="000000">
                      <a:alpha val="43137"/>
                    </a:srgbClr>
                  </a:outerShdw>
                </a:effectLst>
              </a:rPr>
              <a:t>Загорская</a:t>
            </a:r>
            <a:r>
              <a:rPr lang="ru-RU" sz="1200" dirty="0">
                <a:effectLst>
                  <a:outerShdw blurRad="38100" dist="38100" dir="2700000" algn="tl">
                    <a:srgbClr val="000000">
                      <a:alpha val="43137"/>
                    </a:srgbClr>
                  </a:outerShdw>
                </a:effectLst>
              </a:rPr>
              <a:t> типография. В годы войны типография печатала приказы ГКО, многочисленные инструкции, агитматериалы. Ежедневно выходила районная газета «Вперед» тиражом 8 тыс., военно-полевая газета Первой Ударной армии «На разгром </a:t>
            </a:r>
            <a:r>
              <a:rPr lang="ru-RU" sz="1200" dirty="0" err="1">
                <a:effectLst>
                  <a:outerShdw blurRad="38100" dist="38100" dir="2700000" algn="tl">
                    <a:srgbClr val="000000">
                      <a:alpha val="43137"/>
                    </a:srgbClr>
                  </a:outerShdw>
                </a:effectLst>
              </a:rPr>
              <a:t>врага».ее</a:t>
            </a:r>
            <a:r>
              <a:rPr lang="ru-RU" sz="1200" dirty="0">
                <a:effectLst>
                  <a:outerShdw blurRad="38100" dist="38100" dir="2700000" algn="tl">
                    <a:srgbClr val="000000">
                      <a:alpha val="43137"/>
                    </a:srgbClr>
                  </a:outerShdw>
                </a:effectLst>
              </a:rPr>
              <a:t> выпуск обеспечивали работники типографии Вера </a:t>
            </a:r>
            <a:r>
              <a:rPr lang="ru-RU" sz="1200" dirty="0" err="1">
                <a:effectLst>
                  <a:outerShdw blurRad="38100" dist="38100" dir="2700000" algn="tl">
                    <a:srgbClr val="000000">
                      <a:alpha val="43137"/>
                    </a:srgbClr>
                  </a:outerShdw>
                </a:effectLst>
              </a:rPr>
              <a:t>Ковешникова</a:t>
            </a:r>
            <a:r>
              <a:rPr lang="ru-RU" sz="1200" dirty="0">
                <a:effectLst>
                  <a:outerShdw blurRad="38100" dist="38100" dir="2700000" algn="tl">
                    <a:srgbClr val="000000">
                      <a:alpha val="43137"/>
                    </a:srgbClr>
                  </a:outerShdw>
                </a:effectLst>
              </a:rPr>
              <a:t> и Полина Егорова. На фронт вместе с полиграфической техникой были командированы специалисты-наборщики. Из них </a:t>
            </a:r>
            <a:r>
              <a:rPr lang="ru-RU" sz="1200" dirty="0" err="1">
                <a:effectLst>
                  <a:outerShdw blurRad="38100" dist="38100" dir="2700000" algn="tl">
                    <a:srgbClr val="000000">
                      <a:alpha val="43137"/>
                    </a:srgbClr>
                  </a:outerShdw>
                </a:effectLst>
              </a:rPr>
              <a:t>Шалашова</a:t>
            </a:r>
            <a:r>
              <a:rPr lang="ru-RU" sz="1200" dirty="0">
                <a:effectLst>
                  <a:outerShdw blurRad="38100" dist="38100" dir="2700000" algn="tl">
                    <a:srgbClr val="000000">
                      <a:alpha val="43137"/>
                    </a:srgbClr>
                  </a:outerShdw>
                </a:effectLst>
              </a:rPr>
              <a:t>, Кувшинова, Ломова, Егорова были награждены медалями, а наборщица Уварова –орденом и двумя медалями. Не вернулись с фронта </a:t>
            </a:r>
            <a:r>
              <a:rPr lang="ru-RU" sz="1200" dirty="0" err="1">
                <a:effectLst>
                  <a:outerShdw blurRad="38100" dist="38100" dir="2700000" algn="tl">
                    <a:srgbClr val="000000">
                      <a:alpha val="43137"/>
                    </a:srgbClr>
                  </a:outerShdw>
                </a:effectLst>
              </a:rPr>
              <a:t>С.А.Гудков</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Н.К.Латышев</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И.В.Грачекв</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В.В.Пучков</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В.А.Вишняков</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А.И.Бубиков</a:t>
            </a:r>
            <a:r>
              <a:rPr lang="ru-RU" sz="1200" dirty="0">
                <a:effectLst>
                  <a:outerShdw blurRad="38100" dist="38100" dir="2700000" algn="tl">
                    <a:srgbClr val="000000">
                      <a:alpha val="43137"/>
                    </a:srgbClr>
                  </a:outerShdw>
                </a:effectLst>
              </a:rPr>
              <a:t>. Интересно, что ветеран предприятия Михаил Михайлович Токарев в 1 Мировую войну был наборщиком в армейской газете «Окопные думы». </a:t>
            </a:r>
          </a:p>
        </p:txBody>
      </p:sp>
      <p:pic>
        <p:nvPicPr>
          <p:cNvPr id="2765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989" r="18120" b="23413"/>
          <a:stretch/>
        </p:blipFill>
        <p:spPr bwMode="auto">
          <a:xfrm>
            <a:off x="764318" y="1325547"/>
            <a:ext cx="4106718" cy="2471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34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9" t="17601" r="27542" b="21292"/>
          <a:stretch/>
        </p:blipFill>
        <p:spPr bwMode="auto">
          <a:xfrm>
            <a:off x="0" y="44625"/>
            <a:ext cx="9119964" cy="682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6" y="-13742"/>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99592" y="3789040"/>
            <a:ext cx="7600029"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600" b="1" dirty="0" smtClean="0">
                <a:ln w="11430"/>
                <a:solidFill>
                  <a:srgbClr val="C00000"/>
                </a:solidFill>
                <a:effectLst>
                  <a:outerShdw blurRad="50800" dist="39000" dir="5460000" algn="tl">
                    <a:srgbClr val="000000">
                      <a:alpha val="38000"/>
                    </a:srgbClr>
                  </a:outerShdw>
                </a:effectLst>
              </a:rPr>
              <a:t>Улица Вознесенская</a:t>
            </a:r>
            <a:endParaRPr lang="ru-RU" sz="6600" b="1"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59457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90102" y="3244334"/>
            <a:ext cx="3021468" cy="369332"/>
          </a:xfrm>
          <a:prstGeom prst="rect">
            <a:avLst/>
          </a:prstGeom>
        </p:spPr>
        <p:txBody>
          <a:bodyPr wrap="none">
            <a:spAutoFit/>
          </a:bodyPr>
          <a:lstStyle/>
          <a:p>
            <a:r>
              <a:rPr lang="ru-RU" b="1" dirty="0"/>
              <a:t>УЛИЦА ВОЗНЕСЕНСКАЯ  д.20</a:t>
            </a:r>
            <a:endParaRPr lang="ru-RU" dirty="0"/>
          </a:p>
        </p:txBody>
      </p:sp>
      <p:grpSp>
        <p:nvGrpSpPr>
          <p:cNvPr id="7" name="Группа 6"/>
          <p:cNvGrpSpPr/>
          <p:nvPr/>
        </p:nvGrpSpPr>
        <p:grpSpPr>
          <a:xfrm>
            <a:off x="-8012" y="19048"/>
            <a:ext cx="9150449" cy="6838952"/>
            <a:chOff x="-8012" y="19048"/>
            <a:chExt cx="9150449" cy="6838952"/>
          </a:xfrm>
        </p:grpSpPr>
        <p:pic>
          <p:nvPicPr>
            <p:cNvPr id="26625" name="Picture 1"/>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225" t="19531" r="27573" b="16752"/>
            <a:stretch/>
          </p:blipFill>
          <p:spPr bwMode="auto">
            <a:xfrm>
              <a:off x="-8012" y="19048"/>
              <a:ext cx="9150449" cy="683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9095" t="48297" r="36848" b="49218"/>
            <a:stretch/>
          </p:blipFill>
          <p:spPr bwMode="auto">
            <a:xfrm>
              <a:off x="6012160" y="3110984"/>
              <a:ext cx="18859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11559" y="820489"/>
            <a:ext cx="6449651"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rgbClr val="002060"/>
                </a:solidFill>
                <a:effectLst>
                  <a:outerShdw blurRad="50800" dist="39000" dir="5460000" algn="tl">
                    <a:srgbClr val="000000">
                      <a:alpha val="38000"/>
                    </a:srgbClr>
                  </a:outerShdw>
                </a:effectLst>
              </a:rPr>
              <a:t>Улица Вознесенская, д.20</a:t>
            </a:r>
            <a:endParaRPr lang="ru-RU" sz="4400" b="1" dirty="0">
              <a:ln w="11430"/>
              <a:solidFill>
                <a:srgbClr val="002060"/>
              </a:solidFill>
              <a:effectLst>
                <a:outerShdw blurRad="50800" dist="39000" dir="5460000" algn="tl">
                  <a:srgbClr val="000000">
                    <a:alpha val="38000"/>
                  </a:srgbClr>
                </a:outerShdw>
              </a:effectLst>
            </a:endParaRPr>
          </a:p>
        </p:txBody>
      </p:sp>
      <p:sp>
        <p:nvSpPr>
          <p:cNvPr id="9" name="Прямоугольник 8"/>
          <p:cNvSpPr/>
          <p:nvPr/>
        </p:nvSpPr>
        <p:spPr>
          <a:xfrm>
            <a:off x="504102" y="4437112"/>
            <a:ext cx="4572000" cy="1938992"/>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r>
              <a:rPr lang="ru-RU" sz="1200" dirty="0"/>
              <a:t>ДОМ пионеров (ныне Дворец творчества детей и юношества «Истоки») в военные годы не прекращал свою работу с детьми. В январе 1942 г. в его стенах возобновила деятельность Городская детская библиотека. На подсобном участке Дома пионеров было выращено около 1000 кг. Моркови, которая затем была передана в госпитали города</a:t>
            </a:r>
            <a:r>
              <a:rPr lang="ru-RU" sz="1200" dirty="0" smtClean="0"/>
              <a:t>. В </a:t>
            </a:r>
            <a:r>
              <a:rPr lang="ru-RU" sz="1200" dirty="0"/>
              <a:t>1944 г. артиллерийский расчет </a:t>
            </a:r>
            <a:r>
              <a:rPr lang="ru-RU" sz="1200" dirty="0" err="1"/>
              <a:t>А.Козлова</a:t>
            </a:r>
            <a:r>
              <a:rPr lang="ru-RU" sz="1200" dirty="0"/>
              <a:t> получил необычный подарок «пушку-пионерку» и прислали ее бойцам ребята Дома пионеров. Все лето они работали, собирали деньги и решили их передать на орудие 76 калибра. В  годы войны возглавляла Дом Пионеров Евгения Ивановна Мухина.</a:t>
            </a:r>
          </a:p>
        </p:txBody>
      </p:sp>
      <p:pic>
        <p:nvPicPr>
          <p:cNvPr id="26626" name="Picture 2" descr="Дом пионеров, фото 1947 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6235" y="3583925"/>
            <a:ext cx="3137800" cy="1934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дом пионеров"/>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779" y="1772816"/>
            <a:ext cx="2954406" cy="2221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872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19672" y="620688"/>
            <a:ext cx="4572000" cy="646331"/>
          </a:xfrm>
          <a:prstGeom prst="rect">
            <a:avLst/>
          </a:prstGeom>
        </p:spPr>
        <p:txBody>
          <a:bodyPr>
            <a:spAutoFit/>
          </a:bodyPr>
          <a:lstStyle/>
          <a:p>
            <a:r>
              <a:rPr lang="ru-RU" b="1" dirty="0"/>
              <a:t> </a:t>
            </a:r>
            <a:endParaRPr lang="ru-RU" dirty="0"/>
          </a:p>
          <a:p>
            <a:r>
              <a:rPr lang="ru-RU" b="1" dirty="0"/>
              <a:t>ТРОИЦЕ-СЕРГИЕВА ЛАВРА</a:t>
            </a:r>
            <a:endParaRPr lang="ru-R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20935"/>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475656" y="2780928"/>
            <a:ext cx="6798905"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ru-RU" sz="6600" b="1" dirty="0" smtClean="0">
                <a:solidFill>
                  <a:srgbClr val="C00000"/>
                </a:solidFill>
              </a:rPr>
              <a:t>Троице-Сергиева Лавра</a:t>
            </a:r>
            <a:endParaRPr lang="ru-RU" sz="6600" dirty="0">
              <a:solidFill>
                <a:srgbClr val="C00000"/>
              </a:solidFill>
            </a:endParaRPr>
          </a:p>
        </p:txBody>
      </p:sp>
    </p:spTree>
    <p:extLst>
      <p:ext uri="{BB962C8B-B14F-4D97-AF65-F5344CB8AC3E}">
        <p14:creationId xmlns:p14="http://schemas.microsoft.com/office/powerpoint/2010/main" val="1690152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8012" y="28872"/>
            <a:ext cx="9044508" cy="6803207"/>
            <a:chOff x="-8012" y="28872"/>
            <a:chExt cx="9044508" cy="6803207"/>
          </a:xfrm>
        </p:grpSpPr>
        <p:pic>
          <p:nvPicPr>
            <p:cNvPr id="44035" name="Picture 3"/>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5294" t="19957" r="27794" b="17129"/>
            <a:stretch/>
          </p:blipFill>
          <p:spPr bwMode="auto">
            <a:xfrm>
              <a:off x="-8012" y="28872"/>
              <a:ext cx="9044508" cy="680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254" t="48040" r="36582" b="49803"/>
            <a:stretch/>
          </p:blipFill>
          <p:spPr bwMode="auto">
            <a:xfrm>
              <a:off x="5940152" y="3068960"/>
              <a:ext cx="1914526" cy="23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2" y="-22312"/>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11559" y="548680"/>
            <a:ext cx="6600333" cy="187743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rgbClr val="002060"/>
                </a:solidFill>
                <a:effectLst>
                  <a:outerShdw blurRad="50800" dist="39000" dir="5460000" algn="tl">
                    <a:srgbClr val="000000">
                      <a:alpha val="38000"/>
                    </a:srgbClr>
                  </a:outerShdw>
                </a:effectLst>
              </a:rPr>
              <a:t>Улица Вознесенская, д.17.</a:t>
            </a:r>
          </a:p>
          <a:p>
            <a:r>
              <a:rPr lang="ru-RU" sz="2800" b="1" dirty="0" smtClean="0">
                <a:ln w="11430"/>
                <a:solidFill>
                  <a:srgbClr val="002060"/>
                </a:solidFill>
                <a:effectLst>
                  <a:outerShdw blurRad="50800" dist="39000" dir="5460000" algn="tl">
                    <a:srgbClr val="000000">
                      <a:alpha val="38000"/>
                    </a:srgbClr>
                  </a:outerShdw>
                </a:effectLst>
              </a:rPr>
              <a:t>Механический завод.</a:t>
            </a:r>
          </a:p>
          <a:p>
            <a:endParaRPr lang="ru-RU" sz="4400" b="1" dirty="0">
              <a:ln w="11430"/>
              <a:solidFill>
                <a:srgbClr val="002060"/>
              </a:solidFill>
              <a:effectLst>
                <a:outerShdw blurRad="50800" dist="39000" dir="5460000" algn="tl">
                  <a:srgbClr val="000000">
                    <a:alpha val="38000"/>
                  </a:srgbClr>
                </a:outerShdw>
              </a:effectLst>
            </a:endParaRPr>
          </a:p>
        </p:txBody>
      </p:sp>
      <p:sp>
        <p:nvSpPr>
          <p:cNvPr id="9" name="Прямоугольник 8"/>
          <p:cNvSpPr/>
          <p:nvPr/>
        </p:nvSpPr>
        <p:spPr>
          <a:xfrm>
            <a:off x="829320" y="4653136"/>
            <a:ext cx="7775127" cy="156966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Перед войной (с 1934 г.) завод освоил производство центробежного вентилятора высокого давления системы </a:t>
            </a:r>
            <a:r>
              <a:rPr lang="ru-RU" sz="1200" dirty="0" err="1">
                <a:effectLst>
                  <a:outerShdw blurRad="38100" dist="38100" dir="2700000" algn="tl">
                    <a:srgbClr val="000000">
                      <a:alpha val="43137"/>
                    </a:srgbClr>
                  </a:outerShdw>
                </a:effectLst>
              </a:rPr>
              <a:t>Косточкина</a:t>
            </a:r>
            <a:r>
              <a:rPr lang="ru-RU" sz="1200" dirty="0">
                <a:effectLst>
                  <a:outerShdw blurRad="38100" dist="38100" dir="2700000" algn="tl">
                    <a:srgbClr val="000000">
                      <a:alpha val="43137"/>
                    </a:srgbClr>
                  </a:outerShdw>
                </a:effectLst>
              </a:rPr>
              <a:t>. Постоянными заказчиками были танкостроительные заводы. До сентября 1941 года это была основная позиция оборонного заказа завода. Но так как поставки комплектующих деталей из Ленинграда прекратились в связи с блокадой, пришлось перепрофилироваться. Хорошо отлаженное литейное производство позволило наладить отливку корпусов гранат </a:t>
            </a:r>
            <a:r>
              <a:rPr lang="ru-RU" sz="1200" dirty="0" err="1">
                <a:effectLst>
                  <a:outerShdw blurRad="38100" dist="38100" dir="2700000" algn="tl">
                    <a:srgbClr val="000000">
                      <a:alpha val="43137"/>
                    </a:srgbClr>
                  </a:outerShdw>
                </a:effectLst>
              </a:rPr>
              <a:t>Лемана</a:t>
            </a:r>
            <a:r>
              <a:rPr lang="ru-RU" sz="1200" dirty="0">
                <a:effectLst>
                  <a:outerShdw blurRad="38100" dist="38100" dir="2700000" algn="tl">
                    <a:srgbClr val="000000">
                      <a:alpha val="43137"/>
                    </a:srgbClr>
                  </a:outerShdw>
                </a:effectLst>
              </a:rPr>
              <a:t> («лимонок») а позднее –шрапнель-стаканов. Причем в качестве формовочного материала использовалась земля с берега речки </a:t>
            </a:r>
            <a:r>
              <a:rPr lang="ru-RU" sz="1200" dirty="0" err="1">
                <a:effectLst>
                  <a:outerShdw blurRad="38100" dist="38100" dir="2700000" algn="tl">
                    <a:srgbClr val="000000">
                      <a:alpha val="43137"/>
                    </a:srgbClr>
                  </a:outerShdw>
                </a:effectLst>
              </a:rPr>
              <a:t>Кончуры</a:t>
            </a:r>
            <a:r>
              <a:rPr lang="ru-RU" sz="1200" dirty="0">
                <a:effectLst>
                  <a:outerShdw blurRad="38100" dist="38100" dir="2700000" algn="tl">
                    <a:srgbClr val="000000">
                      <a:alpha val="43137"/>
                    </a:srgbClr>
                  </a:outerShdw>
                </a:effectLst>
              </a:rPr>
              <a:t>. Первая партия шрапнель-стаканов отправили на фронт в декабре 1941 гора. В настоящее время- ЗАО Машиностроительный завод находится по адресу </a:t>
            </a:r>
            <a:r>
              <a:rPr lang="ru-RU" sz="1200" dirty="0" err="1">
                <a:effectLst>
                  <a:outerShdw blurRad="38100" dist="38100" dir="2700000" algn="tl">
                    <a:srgbClr val="000000">
                      <a:alpha val="43137"/>
                    </a:srgbClr>
                  </a:outerShdw>
                </a:effectLst>
              </a:rPr>
              <a:t>ш.Московское</a:t>
            </a:r>
            <a:r>
              <a:rPr lang="ru-RU" sz="1200" dirty="0">
                <a:effectLst>
                  <a:outerShdw blurRad="38100" dist="38100" dir="2700000" algn="tl">
                    <a:srgbClr val="000000">
                      <a:alpha val="43137"/>
                    </a:srgbClr>
                  </a:outerShdw>
                </a:effectLst>
              </a:rPr>
              <a:t>, д.17.</a:t>
            </a:r>
          </a:p>
        </p:txBody>
      </p:sp>
      <p:pic>
        <p:nvPicPr>
          <p:cNvPr id="44034" name="Picture 2" descr="вид на бывш"/>
          <p:cNvPicPr>
            <a:picLocks noChangeAspect="1" noChangeArrowheads="1"/>
          </p:cNvPicPr>
          <p:nvPr/>
        </p:nvPicPr>
        <p:blipFill rotWithShape="1">
          <a:blip r:embed="rId5">
            <a:extLst>
              <a:ext uri="{28A0092B-C50C-407E-A947-70E740481C1C}">
                <a14:useLocalDpi xmlns:a14="http://schemas.microsoft.com/office/drawing/2010/main" val="0"/>
              </a:ext>
            </a:extLst>
          </a:blip>
          <a:srcRect r="9325" b="16889"/>
          <a:stretch/>
        </p:blipFill>
        <p:spPr bwMode="auto">
          <a:xfrm>
            <a:off x="829320" y="2143125"/>
            <a:ext cx="3471516" cy="2149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154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52026" y="44624"/>
            <a:ext cx="9194463" cy="6705376"/>
            <a:chOff x="-52026" y="332656"/>
            <a:chExt cx="9194463" cy="6705376"/>
          </a:xfrm>
        </p:grpSpPr>
        <p:pic>
          <p:nvPicPr>
            <p:cNvPr id="45059" name="Picture 3"/>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058" t="16687" r="27676" b="21080"/>
            <a:stretch/>
          </p:blipFill>
          <p:spPr bwMode="auto">
            <a:xfrm>
              <a:off x="-52026" y="332656"/>
              <a:ext cx="9194463" cy="670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024" t="48156" r="36902" b="49457"/>
            <a:stretch/>
          </p:blipFill>
          <p:spPr bwMode="auto">
            <a:xfrm>
              <a:off x="6012160" y="3738054"/>
              <a:ext cx="1895474"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14" y="-27384"/>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11558" y="476672"/>
            <a:ext cx="6600333" cy="187743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rgbClr val="002060"/>
                </a:solidFill>
                <a:effectLst>
                  <a:outerShdw blurRad="50800" dist="39000" dir="5460000" algn="tl">
                    <a:srgbClr val="000000">
                      <a:alpha val="38000"/>
                    </a:srgbClr>
                  </a:outerShdw>
                </a:effectLst>
              </a:rPr>
              <a:t>Улица Вознесенская, д.53.</a:t>
            </a:r>
          </a:p>
          <a:p>
            <a:r>
              <a:rPr lang="ru-RU" sz="2800" b="1" dirty="0" smtClean="0">
                <a:ln w="11430"/>
                <a:solidFill>
                  <a:srgbClr val="002060"/>
                </a:solidFill>
                <a:effectLst>
                  <a:outerShdw blurRad="50800" dist="39000" dir="5460000" algn="tl">
                    <a:srgbClr val="000000">
                      <a:alpha val="38000"/>
                    </a:srgbClr>
                  </a:outerShdw>
                </a:effectLst>
              </a:rPr>
              <a:t>Узел связи.</a:t>
            </a:r>
          </a:p>
          <a:p>
            <a:endParaRPr lang="ru-RU" sz="4400" b="1" dirty="0">
              <a:ln w="11430"/>
              <a:solidFill>
                <a:srgbClr val="002060"/>
              </a:solidFill>
              <a:effectLst>
                <a:outerShdw blurRad="50800" dist="39000" dir="5460000" algn="tl">
                  <a:srgbClr val="000000">
                    <a:alpha val="38000"/>
                  </a:srgbClr>
                </a:outerShdw>
              </a:effectLst>
            </a:endParaRPr>
          </a:p>
        </p:txBody>
      </p:sp>
      <p:sp>
        <p:nvSpPr>
          <p:cNvPr id="9" name="Прямоугольник 8"/>
          <p:cNvSpPr/>
          <p:nvPr/>
        </p:nvSpPr>
        <p:spPr>
          <a:xfrm>
            <a:off x="611560" y="4473637"/>
            <a:ext cx="7992888" cy="1938992"/>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этом здании в годы войны размещался городской узел связи (почта, телеграфно-телефонная связь и радиоузел). На проводное радио тогда легла задача полного обслуживания населения –ведь все волновые приемники были изъяты из пользования граждан. «На 19 марта 1942 года в городе имелось 3830 радиоточек, в районе 1582, всего 5412»-писал на страницах газеты «Вперед» начальник радиоузла </a:t>
            </a:r>
            <a:r>
              <a:rPr lang="ru-RU" sz="1200" dirty="0" err="1">
                <a:effectLst>
                  <a:outerShdw blurRad="38100" dist="38100" dir="2700000" algn="tl">
                    <a:srgbClr val="000000">
                      <a:alpha val="43137"/>
                    </a:srgbClr>
                  </a:outerShdw>
                </a:effectLst>
              </a:rPr>
              <a:t>С.Розанов</a:t>
            </a:r>
            <a:r>
              <a:rPr lang="ru-RU" sz="1200" dirty="0">
                <a:effectLst>
                  <a:outerShdw blurRad="38100" dist="38100" dir="2700000" algn="tl">
                    <a:srgbClr val="000000">
                      <a:alpha val="43137"/>
                    </a:srgbClr>
                  </a:outerShdw>
                </a:effectLst>
              </a:rPr>
              <a:t>. Проводное  радио осуществляло ретрансляцию программ центрального радио, готовило собственные программы, в том числе музыкальные, с участием коллективов  художественной самодеятельности. Так, в день начала контрнаступления Красной Армии под Москвой был передан концерт хорового коллектива под руководством известного </a:t>
            </a:r>
            <a:r>
              <a:rPr lang="ru-RU" sz="1200" dirty="0" err="1">
                <a:effectLst>
                  <a:outerShdw blurRad="38100" dist="38100" dir="2700000" algn="tl">
                    <a:srgbClr val="000000">
                      <a:alpha val="43137"/>
                    </a:srgbClr>
                  </a:outerShdw>
                </a:effectLst>
              </a:rPr>
              <a:t>загорского</a:t>
            </a:r>
            <a:r>
              <a:rPr lang="ru-RU" sz="1200" dirty="0">
                <a:effectLst>
                  <a:outerShdw blurRad="38100" dist="38100" dir="2700000" algn="tl">
                    <a:srgbClr val="000000">
                      <a:alpha val="43137"/>
                    </a:srgbClr>
                  </a:outerShdw>
                </a:effectLst>
              </a:rPr>
              <a:t> музыканта </a:t>
            </a:r>
            <a:r>
              <a:rPr lang="ru-RU" sz="1200" dirty="0" err="1">
                <a:effectLst>
                  <a:outerShdw blurRad="38100" dist="38100" dir="2700000" algn="tl">
                    <a:srgbClr val="000000">
                      <a:alpha val="43137"/>
                    </a:srgbClr>
                  </a:outerShdw>
                </a:effectLst>
              </a:rPr>
              <a:t>С.Зубачевского</a:t>
            </a:r>
            <a:r>
              <a:rPr lang="ru-RU" sz="1200" dirty="0">
                <a:effectLst>
                  <a:outerShdw blurRad="38100" dist="38100" dir="2700000" algn="tl">
                    <a:srgbClr val="000000">
                      <a:alpha val="43137"/>
                    </a:srgbClr>
                  </a:outerShdw>
                </a:effectLst>
              </a:rPr>
              <a:t>. Телефонно-телеграфный узел обеспечивал бесперебойную работу даже в самые критические дни в октябре 1941 года. За организацию связи 16-19 октября 1941 г. его сотрудникам была вынесена благодарность Городского комитета обороны.</a:t>
            </a:r>
          </a:p>
        </p:txBody>
      </p:sp>
      <p:pic>
        <p:nvPicPr>
          <p:cNvPr id="45058" name="Picture 2" descr="дом 53 вознесенская"/>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58" y="1916832"/>
            <a:ext cx="3166616" cy="2377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592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5872" y="38510"/>
            <a:ext cx="9159872" cy="6819490"/>
            <a:chOff x="-15872" y="38510"/>
            <a:chExt cx="9159872" cy="6819490"/>
          </a:xfrm>
        </p:grpSpPr>
        <p:pic>
          <p:nvPicPr>
            <p:cNvPr id="23553"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608" t="24198" r="28165" b="13239"/>
            <a:stretch/>
          </p:blipFill>
          <p:spPr bwMode="auto">
            <a:xfrm>
              <a:off x="-15872" y="38510"/>
              <a:ext cx="9159872" cy="681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046" t="48050" r="38651" b="49416"/>
            <a:stretch/>
          </p:blipFill>
          <p:spPr bwMode="auto">
            <a:xfrm>
              <a:off x="6012160" y="2652711"/>
              <a:ext cx="1676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62" y="-3057"/>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photos.wikimapia.org/p/00/00/30/52/05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10" y="1772816"/>
            <a:ext cx="4367338" cy="3275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11558" y="476672"/>
            <a:ext cx="5706627" cy="187743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rgbClr val="002060"/>
                </a:solidFill>
                <a:effectLst>
                  <a:outerShdw blurRad="50800" dist="39000" dir="5460000" algn="tl">
                    <a:srgbClr val="000000">
                      <a:alpha val="38000"/>
                    </a:srgbClr>
                  </a:outerShdw>
                </a:effectLst>
              </a:rPr>
              <a:t>Улица 1-я Рыбная, д.3.</a:t>
            </a:r>
          </a:p>
          <a:p>
            <a:r>
              <a:rPr lang="ru-RU" sz="2800" b="1" dirty="0" smtClean="0">
                <a:ln w="11430"/>
                <a:solidFill>
                  <a:srgbClr val="002060"/>
                </a:solidFill>
                <a:effectLst>
                  <a:outerShdw blurRad="50800" dist="39000" dir="5460000" algn="tl">
                    <a:srgbClr val="000000">
                      <a:alpha val="38000"/>
                    </a:srgbClr>
                  </a:outerShdw>
                </a:effectLst>
              </a:rPr>
              <a:t>Дом «</a:t>
            </a:r>
            <a:r>
              <a:rPr lang="ru-RU" sz="2800" b="1" dirty="0" err="1" smtClean="0">
                <a:ln w="11430"/>
                <a:solidFill>
                  <a:srgbClr val="002060"/>
                </a:solidFill>
                <a:effectLst>
                  <a:outerShdw blurRad="50800" dist="39000" dir="5460000" algn="tl">
                    <a:srgbClr val="000000">
                      <a:alpha val="38000"/>
                    </a:srgbClr>
                  </a:outerShdw>
                </a:effectLst>
              </a:rPr>
              <a:t>Волгоэлектроканала</a:t>
            </a:r>
            <a:r>
              <a:rPr lang="ru-RU" sz="2800" b="1" dirty="0" smtClean="0">
                <a:ln w="11430"/>
                <a:solidFill>
                  <a:srgbClr val="002060"/>
                </a:solidFill>
                <a:effectLst>
                  <a:outerShdw blurRad="50800" dist="39000" dir="5460000" algn="tl">
                    <a:srgbClr val="000000">
                      <a:alpha val="38000"/>
                    </a:srgbClr>
                  </a:outerShdw>
                </a:effectLst>
              </a:rPr>
              <a:t>».</a:t>
            </a:r>
          </a:p>
          <a:p>
            <a:endParaRPr lang="ru-RU" sz="4400" b="1" dirty="0">
              <a:ln w="11430"/>
              <a:solidFill>
                <a:srgbClr val="002060"/>
              </a:solidFill>
              <a:effectLst>
                <a:outerShdw blurRad="50800" dist="39000" dir="5460000" algn="tl">
                  <a:srgbClr val="000000">
                    <a:alpha val="38000"/>
                  </a:srgbClr>
                </a:outerShdw>
              </a:effectLst>
            </a:endParaRPr>
          </a:p>
        </p:txBody>
      </p:sp>
      <p:pic>
        <p:nvPicPr>
          <p:cNvPr id="23554" name="Picture 2" descr="Зав"/>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2126" y="3524320"/>
            <a:ext cx="2257425"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691613" y="5301208"/>
            <a:ext cx="7740615" cy="1015663"/>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1940-е годы его называли «домом </a:t>
            </a:r>
            <a:r>
              <a:rPr lang="ru-RU" sz="1200" dirty="0" err="1">
                <a:effectLst>
                  <a:outerShdw blurRad="38100" dist="38100" dir="2700000" algn="tl">
                    <a:srgbClr val="000000">
                      <a:alpha val="43137"/>
                    </a:srgbClr>
                  </a:outerShdw>
                </a:effectLst>
              </a:rPr>
              <a:t>Волгоэлектроканала</a:t>
            </a:r>
            <a:r>
              <a:rPr lang="ru-RU" sz="1200" dirty="0">
                <a:effectLst>
                  <a:outerShdw blurRad="38100" dist="38100" dir="2700000" algn="tl">
                    <a:srgbClr val="000000">
                      <a:alpha val="43137"/>
                    </a:srgbClr>
                  </a:outerShdw>
                </a:effectLst>
              </a:rPr>
              <a:t>», так как здесь находилась одно время контора строительства Рыбинской ЛЭП  (</a:t>
            </a:r>
            <a:r>
              <a:rPr lang="ru-RU" sz="1200" dirty="0" err="1">
                <a:effectLst>
                  <a:outerShdw blurRad="38100" dist="38100" dir="2700000" algn="tl">
                    <a:srgbClr val="000000">
                      <a:alpha val="43137"/>
                    </a:srgbClr>
                  </a:outerShdw>
                </a:effectLst>
              </a:rPr>
              <a:t>Волгоэлектроканал</a:t>
            </a:r>
            <a:r>
              <a:rPr lang="ru-RU" sz="1200" dirty="0" smtClean="0">
                <a:effectLst>
                  <a:outerShdw blurRad="38100" dist="38100" dir="2700000" algn="tl">
                    <a:srgbClr val="000000">
                      <a:alpha val="43137"/>
                    </a:srgbClr>
                  </a:outerShdw>
                </a:effectLst>
              </a:rPr>
              <a:t>). В </a:t>
            </a:r>
            <a:r>
              <a:rPr lang="ru-RU" sz="1200" dirty="0">
                <a:effectLst>
                  <a:outerShdw blurRad="38100" dist="38100" dir="2700000" algn="tl">
                    <a:srgbClr val="000000">
                      <a:alpha val="43137"/>
                    </a:srgbClr>
                  </a:outerShdw>
                </a:effectLst>
              </a:rPr>
              <a:t>1941-1942 гг. в помещении только что вселившейся в дом </a:t>
            </a:r>
            <a:r>
              <a:rPr lang="ru-RU" sz="1200" dirty="0" err="1">
                <a:effectLst>
                  <a:outerShdw blurRad="38100" dist="38100" dir="2700000" algn="tl">
                    <a:srgbClr val="000000">
                      <a:alpha val="43137"/>
                    </a:srgbClr>
                  </a:outerShdw>
                </a:effectLst>
              </a:rPr>
              <a:t>Загорской</a:t>
            </a:r>
            <a:r>
              <a:rPr lang="ru-RU" sz="1200" dirty="0">
                <a:effectLst>
                  <a:outerShdw blurRad="38100" dist="38100" dir="2700000" algn="tl">
                    <a:srgbClr val="000000">
                      <a:alpha val="43137"/>
                    </a:srgbClr>
                  </a:outerShdw>
                </a:effectLst>
              </a:rPr>
              <a:t> районной библиотеки работала комиссия Горсовета, принимавшая от населения вещи для жителей освобожденных районов Подмосковья. Комиссия была создана по инициативе заведующей библиотекой Зинаиды </a:t>
            </a:r>
            <a:r>
              <a:rPr lang="ru-RU" sz="1200" dirty="0" err="1">
                <a:effectLst>
                  <a:outerShdw blurRad="38100" dist="38100" dir="2700000" algn="tl">
                    <a:srgbClr val="000000">
                      <a:alpha val="43137"/>
                    </a:srgbClr>
                  </a:outerShdw>
                </a:effectLst>
              </a:rPr>
              <a:t>Боч</a:t>
            </a:r>
            <a:r>
              <a:rPr lang="ru-RU" sz="1200" dirty="0">
                <a:effectLst>
                  <a:outerShdw blurRad="38100" dist="38100" dir="2700000" algn="tl">
                    <a:srgbClr val="000000">
                      <a:alpha val="43137"/>
                    </a:srgbClr>
                  </a:outerShdw>
                </a:effectLst>
              </a:rPr>
              <a:t>. Площадка на крыше дома использовалась как наблюдательный пункт МПВО.</a:t>
            </a:r>
          </a:p>
        </p:txBody>
      </p:sp>
      <p:pic>
        <p:nvPicPr>
          <p:cNvPr id="1026" name="Picture 2" descr="ул"/>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2430" y="586715"/>
            <a:ext cx="2438400"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982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36633" y="116632"/>
            <a:ext cx="9140854" cy="6756970"/>
            <a:chOff x="36633" y="116632"/>
            <a:chExt cx="9140854" cy="6756970"/>
          </a:xfrm>
        </p:grpSpPr>
        <p:pic>
          <p:nvPicPr>
            <p:cNvPr id="22529"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390" t="20039" r="27419" b="16953"/>
            <a:stretch/>
          </p:blipFill>
          <p:spPr bwMode="auto">
            <a:xfrm>
              <a:off x="36633" y="116632"/>
              <a:ext cx="9140854" cy="675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8953" t="47783" r="36835" b="49879"/>
            <a:stretch/>
          </p:blipFill>
          <p:spPr bwMode="auto">
            <a:xfrm>
              <a:off x="6012160" y="3118942"/>
              <a:ext cx="1905000" cy="25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4" y="-17240"/>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11558" y="476672"/>
            <a:ext cx="7607147" cy="187743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rgbClr val="002060"/>
                </a:solidFill>
                <a:effectLst>
                  <a:outerShdw blurRad="50800" dist="39000" dir="5460000" algn="tl">
                    <a:srgbClr val="000000">
                      <a:alpha val="38000"/>
                    </a:srgbClr>
                  </a:outerShdw>
                </a:effectLst>
              </a:rPr>
              <a:t>Овражный переулок, д.9 «а».</a:t>
            </a:r>
          </a:p>
          <a:p>
            <a:r>
              <a:rPr lang="ru-RU" sz="2800" b="1" dirty="0" smtClean="0">
                <a:ln w="11430"/>
                <a:solidFill>
                  <a:srgbClr val="002060"/>
                </a:solidFill>
                <a:effectLst>
                  <a:outerShdw blurRad="50800" dist="39000" dir="5460000" algn="tl">
                    <a:srgbClr val="000000">
                      <a:alpha val="38000"/>
                    </a:srgbClr>
                  </a:outerShdw>
                </a:effectLst>
              </a:rPr>
              <a:t>Краеведческий корпус СПГИХМЗ.</a:t>
            </a:r>
          </a:p>
          <a:p>
            <a:endParaRPr lang="ru-RU" sz="4400" b="1" dirty="0">
              <a:ln w="11430"/>
              <a:solidFill>
                <a:srgbClr val="002060"/>
              </a:solidFill>
              <a:effectLst>
                <a:outerShdw blurRad="50800" dist="39000" dir="5460000" algn="tl">
                  <a:srgbClr val="000000">
                    <a:alpha val="38000"/>
                  </a:srgbClr>
                </a:outerShdw>
              </a:effectLst>
            </a:endParaRPr>
          </a:p>
        </p:txBody>
      </p:sp>
      <p:pic>
        <p:nvPicPr>
          <p:cNvPr id="22530" name="Picture 2" descr="краеведческий отдел"/>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219992"/>
            <a:ext cx="3168352" cy="2369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hUKgnkN3Q8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7082" y="2231699"/>
            <a:ext cx="1713636" cy="23575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611558" y="5013176"/>
            <a:ext cx="7822978" cy="1015663"/>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t>Здесь размещаются музейные экспозиции, посвященные жизни города в ХХ веке. Одной из ведущих и востребованных с самого создания в 1995 г. этого отдела стала тема  «Загорск в годы Великой Отечественной войны». Она решается многочисленным предметным рядом, фотографиями, экспозиционными уголками, реконструирующими кабинет Председателя ГКО, госпитальную палату, школьный класс. Кроме  обычных экскурсий здесь проводятся  историко-краеведческие олимпиады, встречи </a:t>
            </a:r>
            <a:r>
              <a:rPr lang="ru-RU" sz="1200" dirty="0" smtClean="0"/>
              <a:t>ветеранов. </a:t>
            </a:r>
            <a:r>
              <a:rPr lang="ru-RU" sz="1200" dirty="0"/>
              <a:t> </a:t>
            </a:r>
          </a:p>
        </p:txBody>
      </p:sp>
    </p:spTree>
    <p:extLst>
      <p:ext uri="{BB962C8B-B14F-4D97-AF65-F5344CB8AC3E}">
        <p14:creationId xmlns:p14="http://schemas.microsoft.com/office/powerpoint/2010/main" val="18633358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0"/>
            <a:ext cx="9144000" cy="6842348"/>
            <a:chOff x="0" y="0"/>
            <a:chExt cx="9144000" cy="6842348"/>
          </a:xfrm>
        </p:grpSpPr>
        <p:pic>
          <p:nvPicPr>
            <p:cNvPr id="21505"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865" t="15485" r="27845" b="20248"/>
            <a:stretch/>
          </p:blipFill>
          <p:spPr bwMode="auto">
            <a:xfrm>
              <a:off x="0" y="0"/>
              <a:ext cx="9144000" cy="684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165" t="47619" r="38499" b="49176"/>
            <a:stretch/>
          </p:blipFill>
          <p:spPr bwMode="auto">
            <a:xfrm>
              <a:off x="6012160" y="3450598"/>
              <a:ext cx="1676400" cy="34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41" y="-27384"/>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15353" y="537804"/>
            <a:ext cx="5596917"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Карла Маркса, д.3.</a:t>
            </a:r>
          </a:p>
          <a:p>
            <a:r>
              <a:rPr lang="ru-RU" sz="2800" b="1" dirty="0" smtClean="0">
                <a:ln w="11430"/>
                <a:solidFill>
                  <a:srgbClr val="002060"/>
                </a:solidFill>
                <a:effectLst>
                  <a:outerShdw blurRad="50800" dist="39000" dir="5460000" algn="tl">
                    <a:srgbClr val="000000">
                      <a:alpha val="38000"/>
                    </a:srgbClr>
                  </a:outerShdw>
                </a:effectLst>
              </a:rPr>
              <a:t>Приют для сирот-детей офицеров.</a:t>
            </a:r>
          </a:p>
        </p:txBody>
      </p:sp>
      <p:sp>
        <p:nvSpPr>
          <p:cNvPr id="9" name="Прямоугольник 8"/>
          <p:cNvSpPr/>
          <p:nvPr/>
        </p:nvSpPr>
        <p:spPr>
          <a:xfrm>
            <a:off x="615352" y="5013176"/>
            <a:ext cx="8133111" cy="1015663"/>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Этот Приют был создан  в 1915 </a:t>
            </a:r>
            <a:r>
              <a:rPr lang="ru-RU" sz="1200" dirty="0" err="1">
                <a:effectLst>
                  <a:outerShdw blurRad="38100" dist="38100" dir="2700000" algn="tl">
                    <a:srgbClr val="000000">
                      <a:alpha val="43137"/>
                    </a:srgbClr>
                  </a:outerShdw>
                </a:effectLst>
              </a:rPr>
              <a:t>г.на</a:t>
            </a:r>
            <a:r>
              <a:rPr lang="ru-RU" sz="1200" dirty="0">
                <a:effectLst>
                  <a:outerShdw blurRad="38100" dist="38100" dir="2700000" algn="tl">
                    <a:srgbClr val="000000">
                      <a:alpha val="43137"/>
                    </a:srgbClr>
                  </a:outerShdw>
                </a:effectLst>
              </a:rPr>
              <a:t> базе помещений Александро-Мариинского Дома призрения (Филаретовский корпус) при содействии «Женского союза». Так называлась благотворительная организация, состоявшая из жен профессоров МДА и представителей городской элиты. Попечителями его были купец </a:t>
            </a:r>
            <a:r>
              <a:rPr lang="ru-RU" sz="1200" dirty="0" err="1">
                <a:effectLst>
                  <a:outerShdw blurRad="38100" dist="38100" dir="2700000" algn="tl">
                    <a:srgbClr val="000000">
                      <a:alpha val="43137"/>
                    </a:srgbClr>
                  </a:outerShdw>
                </a:effectLst>
              </a:rPr>
              <a:t>Ф.Коптелин</a:t>
            </a:r>
            <a:r>
              <a:rPr lang="ru-RU" sz="1200" dirty="0">
                <a:effectLst>
                  <a:outerShdw blurRad="38100" dist="38100" dir="2700000" algn="tl">
                    <a:srgbClr val="000000">
                      <a:alpha val="43137"/>
                    </a:srgbClr>
                  </a:outerShdw>
                </a:effectLst>
              </a:rPr>
              <a:t>, профессор МДА </a:t>
            </a:r>
            <a:r>
              <a:rPr lang="ru-RU" sz="1200" dirty="0" err="1">
                <a:effectLst>
                  <a:outerShdw blurRad="38100" dist="38100" dir="2700000" algn="tl">
                    <a:srgbClr val="000000">
                      <a:alpha val="43137"/>
                    </a:srgbClr>
                  </a:outerShdw>
                </a:effectLst>
              </a:rPr>
              <a:t>Д.Введенский</a:t>
            </a:r>
            <a:r>
              <a:rPr lang="ru-RU" sz="1200" dirty="0">
                <a:effectLst>
                  <a:outerShdw blurRad="38100" dist="38100" dir="2700000" algn="tl">
                    <a:srgbClr val="000000">
                      <a:alpha val="43137"/>
                    </a:srgbClr>
                  </a:outerShdw>
                </a:effectLst>
              </a:rPr>
              <a:t> и сотрудница Дома призрения </a:t>
            </a:r>
            <a:r>
              <a:rPr lang="ru-RU" sz="1200" dirty="0" err="1">
                <a:effectLst>
                  <a:outerShdw blurRad="38100" dist="38100" dir="2700000" algn="tl">
                    <a:srgbClr val="000000">
                      <a:alpha val="43137"/>
                    </a:srgbClr>
                  </a:outerShdw>
                </a:effectLst>
              </a:rPr>
              <a:t>Е.Гиппиус</a:t>
            </a:r>
            <a:r>
              <a:rPr lang="ru-RU" sz="1200" dirty="0">
                <a:effectLst>
                  <a:outerShdw blurRad="38100" dist="38100" dir="2700000" algn="tl">
                    <a:srgbClr val="000000">
                      <a:alpha val="43137"/>
                    </a:srgbClr>
                  </a:outerShdw>
                </a:effectLst>
              </a:rPr>
              <a:t>. Позднее, в мае 1917 г. на материальной  основе приюта был создан первый в городе детский сад.</a:t>
            </a:r>
          </a:p>
        </p:txBody>
      </p:sp>
      <p:pic>
        <p:nvPicPr>
          <p:cNvPr id="21508" name="Picture 4" descr="физматлице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476" y="1916832"/>
            <a:ext cx="3753508" cy="2822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035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0"/>
            <a:ext cx="9144000" cy="6842348"/>
            <a:chOff x="0" y="0"/>
            <a:chExt cx="9144000" cy="6842348"/>
          </a:xfrm>
        </p:grpSpPr>
        <p:pic>
          <p:nvPicPr>
            <p:cNvPr id="21505"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865" t="15485" r="27845" b="20248"/>
            <a:stretch/>
          </p:blipFill>
          <p:spPr bwMode="auto">
            <a:xfrm>
              <a:off x="0" y="0"/>
              <a:ext cx="9144000" cy="684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165" t="47619" r="38499" b="49176"/>
            <a:stretch/>
          </p:blipFill>
          <p:spPr bwMode="auto">
            <a:xfrm>
              <a:off x="6012160" y="3450598"/>
              <a:ext cx="1676400" cy="34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3795"/>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15353" y="537804"/>
            <a:ext cx="5823069"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Карла Маркса, д. 5</a:t>
            </a:r>
            <a:r>
              <a:rPr lang="en-US" sz="3600" b="1" dirty="0" smtClean="0">
                <a:ln w="11430"/>
                <a:solidFill>
                  <a:srgbClr val="002060"/>
                </a:solidFill>
                <a:effectLst>
                  <a:outerShdw blurRad="50800" dist="39000" dir="5460000" algn="tl">
                    <a:srgbClr val="000000">
                      <a:alpha val="38000"/>
                    </a:srgbClr>
                  </a:outerShdw>
                </a:effectLst>
              </a:rPr>
              <a:t>/7</a:t>
            </a:r>
            <a:r>
              <a:rPr lang="ru-RU" sz="3600" b="1" dirty="0" smtClean="0">
                <a:ln w="11430"/>
                <a:solidFill>
                  <a:srgbClr val="002060"/>
                </a:solidFill>
                <a:effectLst>
                  <a:outerShdw blurRad="50800" dist="39000" dir="5460000" algn="tl">
                    <a:srgbClr val="000000">
                      <a:alpha val="38000"/>
                    </a:srgbClr>
                  </a:outerShdw>
                </a:effectLst>
              </a:rPr>
              <a:t>.</a:t>
            </a:r>
          </a:p>
          <a:p>
            <a:r>
              <a:rPr lang="ru-RU" sz="2800" b="1" dirty="0" smtClean="0">
                <a:ln w="11430"/>
                <a:solidFill>
                  <a:srgbClr val="002060"/>
                </a:solidFill>
                <a:effectLst>
                  <a:outerShdw blurRad="50800" dist="39000" dir="5460000" algn="tl">
                    <a:srgbClr val="000000">
                      <a:alpha val="38000"/>
                    </a:srgbClr>
                  </a:outerShdw>
                </a:effectLst>
              </a:rPr>
              <a:t>Старый военкомат.</a:t>
            </a:r>
          </a:p>
        </p:txBody>
      </p:sp>
      <p:sp>
        <p:nvSpPr>
          <p:cNvPr id="9" name="Прямоугольник 8"/>
          <p:cNvSpPr/>
          <p:nvPr/>
        </p:nvSpPr>
        <p:spPr>
          <a:xfrm>
            <a:off x="899592" y="5229200"/>
            <a:ext cx="7667923" cy="1015663"/>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бывшей женской богадельне при Александро-Мариинском Доме призрения с 1918 по 1927 гг. располагался городской, а затем уездный военный комиссариат. Создан он был в процессе выделения Сергиевского уезда из Дмитровского, а его </a:t>
            </a:r>
            <a:r>
              <a:rPr lang="ru-RU" sz="1200" dirty="0" smtClean="0">
                <a:effectLst>
                  <a:outerShdw blurRad="38100" dist="38100" dir="2700000" algn="tl">
                    <a:srgbClr val="000000">
                      <a:alpha val="43137"/>
                    </a:srgbClr>
                  </a:outerShdw>
                </a:effectLst>
              </a:rPr>
              <a:t>расположение </a:t>
            </a:r>
            <a:r>
              <a:rPr lang="ru-RU" sz="1200" dirty="0">
                <a:effectLst>
                  <a:outerShdw blurRad="38100" dist="38100" dir="2700000" algn="tl">
                    <a:srgbClr val="000000">
                      <a:alpha val="43137"/>
                    </a:srgbClr>
                  </a:outerShdw>
                </a:effectLst>
              </a:rPr>
              <a:t>продиктовано наличием хорошего подъезда и внутреннего </a:t>
            </a:r>
            <a:r>
              <a:rPr lang="ru-RU" sz="1200" dirty="0" smtClean="0">
                <a:effectLst>
                  <a:outerShdw blurRad="38100" dist="38100" dir="2700000" algn="tl">
                    <a:srgbClr val="000000">
                      <a:alpha val="43137"/>
                    </a:srgbClr>
                  </a:outerShdw>
                </a:effectLst>
              </a:rPr>
              <a:t>двора, </a:t>
            </a:r>
            <a:r>
              <a:rPr lang="ru-RU" sz="1200" dirty="0">
                <a:effectLst>
                  <a:outerShdw blurRad="38100" dist="38100" dir="2700000" algn="tl">
                    <a:srgbClr val="000000">
                      <a:alpha val="43137"/>
                    </a:srgbClr>
                  </a:outerShdw>
                </a:effectLst>
              </a:rPr>
              <a:t>близости центра города . Первыми военкомами стали кадровый офицер Александр Николаевич Мартов (впоследствии работал в сфере культуры) и большевик Владимир </a:t>
            </a:r>
            <a:r>
              <a:rPr lang="ru-RU" sz="1200" dirty="0" err="1">
                <a:effectLst>
                  <a:outerShdw blurRad="38100" dist="38100" dir="2700000" algn="tl">
                    <a:srgbClr val="000000">
                      <a:alpha val="43137"/>
                    </a:srgbClr>
                  </a:outerShdw>
                </a:effectLst>
              </a:rPr>
              <a:t>Рейнвальд</a:t>
            </a:r>
            <a:r>
              <a:rPr lang="ru-RU" sz="1200" dirty="0">
                <a:effectLst>
                  <a:outerShdw blurRad="38100" dist="38100" dir="2700000" algn="tl">
                    <a:srgbClr val="000000">
                      <a:alpha val="43137"/>
                    </a:srgbClr>
                  </a:outerShdw>
                </a:effectLst>
              </a:rPr>
              <a:t>.</a:t>
            </a:r>
          </a:p>
        </p:txBody>
      </p:sp>
      <p:pic>
        <p:nvPicPr>
          <p:cNvPr id="46083" name="Picture 3" descr="военком В"/>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87" r="5513"/>
          <a:stretch/>
        </p:blipFill>
        <p:spPr bwMode="auto">
          <a:xfrm>
            <a:off x="6536010" y="1086335"/>
            <a:ext cx="1924050" cy="2072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старый самый военкомат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903" y="2010438"/>
            <a:ext cx="3822647"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316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0"/>
            <a:ext cx="9144000" cy="6842348"/>
            <a:chOff x="0" y="0"/>
            <a:chExt cx="9144000" cy="6842348"/>
          </a:xfrm>
        </p:grpSpPr>
        <p:pic>
          <p:nvPicPr>
            <p:cNvPr id="21505"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865" t="15485" r="27845" b="20248"/>
            <a:stretch/>
          </p:blipFill>
          <p:spPr bwMode="auto">
            <a:xfrm>
              <a:off x="0" y="0"/>
              <a:ext cx="9144000" cy="684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165" t="47619" r="38499" b="49176"/>
            <a:stretch/>
          </p:blipFill>
          <p:spPr bwMode="auto">
            <a:xfrm>
              <a:off x="6012160" y="3450598"/>
              <a:ext cx="1676400" cy="34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41" y="-27384"/>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Цех Трикотажной фабрики 1939-40 г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90" y="1745432"/>
            <a:ext cx="4132894" cy="2090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615353" y="537804"/>
            <a:ext cx="5390258"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Карла Маркса, д. 5.</a:t>
            </a:r>
          </a:p>
          <a:p>
            <a:r>
              <a:rPr lang="ru-RU" sz="2800" b="1" dirty="0" smtClean="0">
                <a:ln w="11430"/>
                <a:solidFill>
                  <a:srgbClr val="002060"/>
                </a:solidFill>
                <a:effectLst>
                  <a:outerShdw blurRad="50800" dist="39000" dir="5460000" algn="tl">
                    <a:srgbClr val="000000">
                      <a:alpha val="38000"/>
                    </a:srgbClr>
                  </a:outerShdw>
                </a:effectLst>
              </a:rPr>
              <a:t>Трикотажная фабрика.</a:t>
            </a:r>
          </a:p>
        </p:txBody>
      </p:sp>
      <p:pic>
        <p:nvPicPr>
          <p:cNvPr id="21507" name="Picture 3" descr="трикотажк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870" y="4005064"/>
            <a:ext cx="3116125" cy="2339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447283" y="4221088"/>
            <a:ext cx="4892752" cy="2123658"/>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Трикотажная фабрика имени Розы Люксембург в годы войны перешла на пошив теплой одежды. Вязали свитера, подшлемники, варежки. В 1942 г. фабрика завоевала Красное знамя ВЦСПС. В 1943 г. коллектив взял обязательство</a:t>
            </a:r>
            <a:r>
              <a:rPr lang="ru-RU" sz="1200" dirty="0" smtClean="0">
                <a:effectLst>
                  <a:outerShdw blurRad="38100" dist="38100" dir="2700000" algn="tl">
                    <a:srgbClr val="000000">
                      <a:alpha val="43137"/>
                    </a:srgbClr>
                  </a:outerShdw>
                </a:effectLst>
              </a:rPr>
              <a:t>: </a:t>
            </a:r>
            <a:r>
              <a:rPr lang="ru-RU" sz="1200" i="1" dirty="0" smtClean="0"/>
              <a:t>«В </a:t>
            </a:r>
            <a:r>
              <a:rPr lang="ru-RU" sz="1200" i="1" dirty="0"/>
              <a:t>1942 г. мы увеличили выпуск теплых вещей для бойцов Красной Армии в полтора раза, а в 1943 ко дню Красной Армии дадим сверх плана столько теплых вещей, чтобы дополнительно одеть два полка, и, кроме того, выпустить 7 тыс. изделий широкого потребления сверх плана».</a:t>
            </a:r>
          </a:p>
          <a:p>
            <a:r>
              <a:rPr lang="ru-RU" sz="1200" dirty="0">
                <a:effectLst>
                  <a:outerShdw blurRad="38100" dist="38100" dir="2700000" algn="tl">
                    <a:srgbClr val="000000">
                      <a:alpha val="43137"/>
                    </a:srgbClr>
                  </a:outerShdw>
                </a:effectLst>
              </a:rPr>
              <a:t>Многие работники в первые же дни войны ушли на фронт добровольцами. Среди них Аня Трофимова, Вера </a:t>
            </a:r>
            <a:r>
              <a:rPr lang="ru-RU" sz="1200" dirty="0" err="1">
                <a:effectLst>
                  <a:outerShdw blurRad="38100" dist="38100" dir="2700000" algn="tl">
                    <a:srgbClr val="000000">
                      <a:alpha val="43137"/>
                    </a:srgbClr>
                  </a:outerShdw>
                </a:effectLst>
              </a:rPr>
              <a:t>Агарева</a:t>
            </a:r>
            <a:r>
              <a:rPr lang="ru-RU" sz="1200" dirty="0">
                <a:effectLst>
                  <a:outerShdw blurRad="38100" dist="38100" dir="2700000" algn="tl">
                    <a:srgbClr val="000000">
                      <a:alpha val="43137"/>
                    </a:srgbClr>
                  </a:outerShdw>
                </a:effectLst>
              </a:rPr>
              <a:t>, Нина Сатарова</a:t>
            </a:r>
            <a:r>
              <a:rPr lang="ru-RU" sz="1200" dirty="0" smtClean="0">
                <a:effectLst>
                  <a:outerShdw blurRad="38100" dist="38100" dir="2700000" algn="tl">
                    <a:srgbClr val="000000">
                      <a:alpha val="43137"/>
                    </a:srgbClr>
                  </a:outerShdw>
                </a:effectLst>
              </a:rPr>
              <a:t>.  </a:t>
            </a:r>
            <a:r>
              <a:rPr lang="ru-RU" sz="1200" dirty="0">
                <a:effectLst>
                  <a:outerShdw blurRad="38100" dist="38100" dir="2700000" algn="tl">
                    <a:srgbClr val="000000">
                      <a:alpha val="43137"/>
                    </a:srgbClr>
                  </a:outerShdw>
                </a:effectLst>
              </a:rPr>
              <a:t>Домой вернулись не все. В списке погибших </a:t>
            </a:r>
            <a:r>
              <a:rPr lang="ru-RU" sz="1200" dirty="0" smtClean="0">
                <a:effectLst>
                  <a:outerShdw blurRad="38100" dist="38100" dir="2700000" algn="tl">
                    <a:srgbClr val="000000">
                      <a:alpha val="43137"/>
                    </a:srgbClr>
                  </a:outerShdw>
                </a:effectLst>
              </a:rPr>
              <a:t>- 35 </a:t>
            </a:r>
            <a:r>
              <a:rPr lang="ru-RU" sz="1200" dirty="0">
                <a:effectLst>
                  <a:outerShdw blurRad="38100" dist="38100" dir="2700000" algn="tl">
                    <a:srgbClr val="000000">
                      <a:alpha val="43137"/>
                    </a:srgbClr>
                  </a:outerShdw>
                </a:effectLst>
              </a:rPr>
              <a:t>фамилий.</a:t>
            </a:r>
          </a:p>
        </p:txBody>
      </p:sp>
      <p:pic>
        <p:nvPicPr>
          <p:cNvPr id="46082" name="Picture 2" descr="Трикотажная фабрика, фото нач"/>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9560" y="1102334"/>
            <a:ext cx="3076436"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739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20216" y="129962"/>
            <a:ext cx="9123784" cy="6751628"/>
            <a:chOff x="20216" y="129962"/>
            <a:chExt cx="9123784" cy="6751628"/>
          </a:xfrm>
        </p:grpSpPr>
        <p:pic>
          <p:nvPicPr>
            <p:cNvPr id="20481"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729" t="25268" r="27786" b="12308"/>
            <a:stretch/>
          </p:blipFill>
          <p:spPr bwMode="auto">
            <a:xfrm>
              <a:off x="20216" y="129962"/>
              <a:ext cx="9123784" cy="67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55940" t="67835" r="31872" b="29611"/>
            <a:stretch/>
          </p:blipFill>
          <p:spPr bwMode="auto">
            <a:xfrm>
              <a:off x="6948264" y="4725144"/>
              <a:ext cx="1647826" cy="27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Прямоугольник 8"/>
          <p:cNvSpPr/>
          <p:nvPr/>
        </p:nvSpPr>
        <p:spPr>
          <a:xfrm>
            <a:off x="323528" y="5001370"/>
            <a:ext cx="8496944" cy="156966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Игумен </a:t>
            </a:r>
            <a:r>
              <a:rPr lang="ru-RU" sz="1200" dirty="0" err="1">
                <a:effectLst>
                  <a:outerShdw blurRad="38100" dist="38100" dir="2700000" algn="tl">
                    <a:srgbClr val="000000">
                      <a:alpha val="43137"/>
                    </a:srgbClr>
                  </a:outerShdw>
                </a:effectLst>
              </a:rPr>
              <a:t>Андроник</a:t>
            </a:r>
            <a:r>
              <a:rPr lang="ru-RU" sz="1200" dirty="0">
                <a:effectLst>
                  <a:outerShdw blurRad="38100" dist="38100" dir="2700000" algn="tl">
                    <a:srgbClr val="000000">
                      <a:alpha val="43137"/>
                    </a:srgbClr>
                  </a:outerShdw>
                </a:effectLst>
              </a:rPr>
              <a:t> (Трубачев) пишет</a:t>
            </a:r>
            <a:r>
              <a:rPr lang="ru-RU" sz="1200" dirty="0" smtClean="0">
                <a:effectLst>
                  <a:outerShdw blurRad="38100" dist="38100" dir="2700000" algn="tl">
                    <a:srgbClr val="000000">
                      <a:alpha val="43137"/>
                    </a:srgbClr>
                  </a:outerShdw>
                </a:effectLst>
              </a:rPr>
              <a:t>: </a:t>
            </a:r>
            <a:r>
              <a:rPr lang="ru-RU" sz="1200" i="1" dirty="0" smtClean="0"/>
              <a:t>«…</a:t>
            </a:r>
            <a:r>
              <a:rPr lang="ru-RU" sz="1200" i="1" dirty="0"/>
              <a:t>В августе 1914 в Убежище сестер милосердия Красного Креста был создан лазарет для раненых воинов, и сестры ухаживали за ними…Кроме того, при Мариинском убежище с самого начала войны были организованы курсы по уходу за больными и ранеными воинами…В числе первых, 25 сентября 1914 г. эти курсы окончила </a:t>
            </a:r>
            <a:r>
              <a:rPr lang="ru-RU" sz="1200" i="1" dirty="0" err="1"/>
              <a:t>А.М.Флоренская</a:t>
            </a:r>
            <a:r>
              <a:rPr lang="ru-RU" sz="1200" i="1" dirty="0"/>
              <a:t> и в дальнейшем ухаживала за ранеными как сестра милосердия. В паству о. Павла (Флоренского) помимо сестер милосердия, вошли и солдаты, лечившиеся при Убежище» (</a:t>
            </a:r>
            <a:r>
              <a:rPr lang="ru-RU" sz="1200" i="1" dirty="0" err="1"/>
              <a:t>см.игумен</a:t>
            </a:r>
            <a:r>
              <a:rPr lang="ru-RU" sz="1200" i="1" dirty="0"/>
              <a:t> </a:t>
            </a:r>
            <a:r>
              <a:rPr lang="ru-RU" sz="1200" i="1" dirty="0" err="1"/>
              <a:t>Андроник</a:t>
            </a:r>
            <a:r>
              <a:rPr lang="ru-RU" sz="1200" i="1" dirty="0"/>
              <a:t> (Трубачев) Таинство священства в жизни </a:t>
            </a:r>
            <a:r>
              <a:rPr lang="ru-RU" sz="1200" i="1" dirty="0" err="1"/>
              <a:t>о.Павла</a:t>
            </a:r>
            <a:r>
              <a:rPr lang="ru-RU" sz="1200" i="1" dirty="0"/>
              <a:t> Флоренского. –в кн. Ныне и присно №№3-4, 2006, с.114</a:t>
            </a:r>
            <a:r>
              <a:rPr lang="ru-RU" sz="1200" i="1" dirty="0" smtClean="0"/>
              <a:t>). </a:t>
            </a:r>
            <a:r>
              <a:rPr lang="ru-RU" sz="1200" dirty="0" smtClean="0">
                <a:effectLst>
                  <a:outerShdw blurRad="38100" dist="38100" dir="2700000" algn="tl">
                    <a:srgbClr val="000000">
                      <a:alpha val="43137"/>
                    </a:srgbClr>
                  </a:outerShdw>
                </a:effectLst>
              </a:rPr>
              <a:t>Позднее </a:t>
            </a:r>
            <a:r>
              <a:rPr lang="ru-RU" sz="1200" dirty="0">
                <a:effectLst>
                  <a:outerShdw blurRad="38100" dist="38100" dir="2700000" algn="tl">
                    <a:srgbClr val="000000">
                      <a:alpha val="43137"/>
                    </a:srgbClr>
                  </a:outerShdw>
                </a:effectLst>
              </a:rPr>
              <a:t>курсы включали трехмесячный цикл обучения</a:t>
            </a:r>
            <a:r>
              <a:rPr lang="ru-RU" sz="1200" dirty="0" smtClean="0">
                <a:effectLst>
                  <a:outerShdw blurRad="38100" dist="38100" dir="2700000" algn="tl">
                    <a:srgbClr val="000000">
                      <a:alpha val="43137"/>
                    </a:srgbClr>
                  </a:outerShdw>
                </a:effectLst>
              </a:rPr>
              <a:t>. В </a:t>
            </a:r>
            <a:r>
              <a:rPr lang="ru-RU" sz="1200" dirty="0">
                <a:effectLst>
                  <a:outerShdw blurRad="38100" dist="38100" dir="2700000" algn="tl">
                    <a:srgbClr val="000000">
                      <a:alpha val="43137"/>
                    </a:srgbClr>
                  </a:outerShdw>
                </a:effectLst>
              </a:rPr>
              <a:t>годы Великой Отечественной войны по инициативе </a:t>
            </a:r>
            <a:r>
              <a:rPr lang="ru-RU" sz="1200" dirty="0" err="1">
                <a:effectLst>
                  <a:outerShdw blurRad="38100" dist="38100" dir="2700000" algn="tl">
                    <a:srgbClr val="000000">
                      <a:alpha val="43137"/>
                    </a:srgbClr>
                  </a:outerShdw>
                </a:effectLst>
              </a:rPr>
              <a:t>Горздрава</a:t>
            </a:r>
            <a:r>
              <a:rPr lang="ru-RU" sz="1200" dirty="0">
                <a:effectLst>
                  <a:outerShdw blurRad="38100" dist="38100" dir="2700000" algn="tl">
                    <a:srgbClr val="000000">
                      <a:alpha val="43137"/>
                    </a:srgbClr>
                  </a:outerShdw>
                </a:effectLst>
              </a:rPr>
              <a:t> и организации Красного Креста также были созданы аналогичные курсы медсестер для госпиталей города.</a:t>
            </a:r>
          </a:p>
        </p:txBody>
      </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21034"/>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15353" y="537804"/>
            <a:ext cx="5503301" cy="15081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Митькина, д. 37.</a:t>
            </a:r>
          </a:p>
          <a:p>
            <a:r>
              <a:rPr lang="ru-RU" sz="2800" b="1" dirty="0" smtClean="0">
                <a:ln w="11430"/>
                <a:solidFill>
                  <a:srgbClr val="002060"/>
                </a:solidFill>
                <a:effectLst>
                  <a:outerShdw blurRad="50800" dist="39000" dir="5460000" algn="tl">
                    <a:srgbClr val="000000">
                      <a:alpha val="38000"/>
                    </a:srgbClr>
                  </a:outerShdw>
                </a:effectLst>
              </a:rPr>
              <a:t>Здание Александро-Мариинского</a:t>
            </a:r>
          </a:p>
          <a:p>
            <a:r>
              <a:rPr lang="ru-RU" sz="2800" b="1" dirty="0" smtClean="0">
                <a:ln w="11430"/>
                <a:solidFill>
                  <a:srgbClr val="002060"/>
                </a:solidFill>
                <a:effectLst>
                  <a:outerShdw blurRad="50800" dist="39000" dir="5460000" algn="tl">
                    <a:srgbClr val="000000">
                      <a:alpha val="38000"/>
                    </a:srgbClr>
                  </a:outerShdw>
                </a:effectLst>
              </a:rPr>
              <a:t>убежища сестер милосердия.</a:t>
            </a:r>
          </a:p>
        </p:txBody>
      </p:sp>
      <p:pic>
        <p:nvPicPr>
          <p:cNvPr id="20482" name="Picture 2" descr="к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5530" y="2489312"/>
            <a:ext cx="2703124" cy="2032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Больница Красный Крест 1947 г"/>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2" r="6200"/>
          <a:stretch/>
        </p:blipFill>
        <p:spPr bwMode="auto">
          <a:xfrm>
            <a:off x="6328544" y="583085"/>
            <a:ext cx="2295898" cy="3182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кр"/>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77" y="2489312"/>
            <a:ext cx="2736304" cy="2032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910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0"/>
            <a:ext cx="9144000" cy="6856835"/>
            <a:chOff x="0" y="0"/>
            <a:chExt cx="9144000" cy="6856835"/>
          </a:xfrm>
        </p:grpSpPr>
        <p:pic>
          <p:nvPicPr>
            <p:cNvPr id="19457"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649" t="16513" r="28261" b="24111"/>
            <a:stretch/>
          </p:blipFill>
          <p:spPr bwMode="auto">
            <a:xfrm>
              <a:off x="0" y="0"/>
              <a:ext cx="9144000" cy="685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8957" t="48410" r="38883" b="49175"/>
            <a:stretch/>
          </p:blipFill>
          <p:spPr bwMode="auto">
            <a:xfrm>
              <a:off x="6012160" y="3693138"/>
              <a:ext cx="1728192" cy="2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0"/>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899591" y="541624"/>
            <a:ext cx="4440511"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Пожарный переулок.</a:t>
            </a:r>
          </a:p>
          <a:p>
            <a:r>
              <a:rPr lang="ru-RU" sz="2800" b="1" dirty="0" smtClean="0">
                <a:ln w="11430"/>
                <a:solidFill>
                  <a:srgbClr val="002060"/>
                </a:solidFill>
                <a:effectLst>
                  <a:outerShdw blurRad="50800" dist="39000" dir="5460000" algn="tl">
                    <a:srgbClr val="000000">
                      <a:alpha val="38000"/>
                    </a:srgbClr>
                  </a:outerShdw>
                </a:effectLst>
              </a:rPr>
              <a:t>Здание пожарного депо.</a:t>
            </a:r>
          </a:p>
        </p:txBody>
      </p:sp>
      <p:sp>
        <p:nvSpPr>
          <p:cNvPr id="9" name="Прямоугольник 8"/>
          <p:cNvSpPr/>
          <p:nvPr/>
        </p:nvSpPr>
        <p:spPr>
          <a:xfrm>
            <a:off x="971600" y="5085184"/>
            <a:ext cx="5167437" cy="830997"/>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годы Первой мировой войны в здании пожарного </a:t>
            </a:r>
            <a:r>
              <a:rPr lang="ru-RU" sz="1200" dirty="0" smtClean="0">
                <a:effectLst>
                  <a:outerShdw blurRad="38100" dist="38100" dir="2700000" algn="tl">
                    <a:srgbClr val="000000">
                      <a:alpha val="43137"/>
                    </a:srgbClr>
                  </a:outerShdw>
                </a:effectLst>
              </a:rPr>
              <a:t>депо  </a:t>
            </a:r>
            <a:r>
              <a:rPr lang="ru-RU" sz="1200" dirty="0">
                <a:effectLst>
                  <a:outerShdw blurRad="38100" dist="38100" dir="2700000" algn="tl">
                    <a:srgbClr val="000000">
                      <a:alpha val="43137"/>
                    </a:srgbClr>
                  </a:outerShdw>
                </a:effectLst>
              </a:rPr>
              <a:t>(не сохранилось) </a:t>
            </a:r>
            <a:r>
              <a:rPr lang="ru-RU" sz="1200" dirty="0" smtClean="0">
                <a:effectLst>
                  <a:outerShdw blurRad="38100" dist="38100" dir="2700000" algn="tl">
                    <a:srgbClr val="000000">
                      <a:alpha val="43137"/>
                    </a:srgbClr>
                  </a:outerShdw>
                </a:effectLst>
              </a:rPr>
              <a:t> размещался </a:t>
            </a:r>
            <a:r>
              <a:rPr lang="ru-RU" sz="1200" dirty="0">
                <a:effectLst>
                  <a:outerShdw blurRad="38100" dist="38100" dir="2700000" algn="tl">
                    <a:srgbClr val="000000">
                      <a:alpha val="43137"/>
                    </a:srgbClr>
                  </a:outerShdw>
                </a:effectLst>
              </a:rPr>
              <a:t>Ржевский конный резерв</a:t>
            </a:r>
            <a:r>
              <a:rPr lang="ru-RU" sz="1200" dirty="0" smtClean="0">
                <a:effectLst>
                  <a:outerShdw blurRad="38100" dist="38100" dir="2700000" algn="tl">
                    <a:srgbClr val="000000">
                      <a:alpha val="43137"/>
                    </a:srgbClr>
                  </a:outerShdw>
                </a:effectLst>
              </a:rPr>
              <a:t>. В </a:t>
            </a:r>
            <a:r>
              <a:rPr lang="ru-RU" sz="1200" dirty="0">
                <a:effectLst>
                  <a:outerShdw blurRad="38100" dist="38100" dir="2700000" algn="tl">
                    <a:srgbClr val="000000">
                      <a:alpha val="43137"/>
                    </a:srgbClr>
                  </a:outerShdw>
                </a:effectLst>
              </a:rPr>
              <a:t>годы Великой Отечественной войны каланча пожарного депо использовалась как наблюдательный пункт МПВО. </a:t>
            </a:r>
          </a:p>
        </p:txBody>
      </p:sp>
      <p:pic>
        <p:nvPicPr>
          <p:cNvPr id="19458" name="Picture 2" descr="Aleksandro-Mariinskiy-dom-prizreniy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869218"/>
            <a:ext cx="4849177" cy="2457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Пожарная часть с каланчой"/>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10" t="18956" r="7775" b="7128"/>
          <a:stretch/>
        </p:blipFill>
        <p:spPr bwMode="auto">
          <a:xfrm>
            <a:off x="6346713" y="541624"/>
            <a:ext cx="2174701" cy="2745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070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21749" y="0"/>
            <a:ext cx="9122251" cy="6858000"/>
            <a:chOff x="21749" y="0"/>
            <a:chExt cx="9122251" cy="6858000"/>
          </a:xfrm>
        </p:grpSpPr>
        <p:pic>
          <p:nvPicPr>
            <p:cNvPr id="18433"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306" t="21740" r="27942" b="14591"/>
            <a:stretch/>
          </p:blipFill>
          <p:spPr bwMode="auto">
            <a:xfrm>
              <a:off x="21749" y="0"/>
              <a:ext cx="91222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208" t="48180" r="38270" b="48902"/>
            <a:stretch/>
          </p:blipFill>
          <p:spPr bwMode="auto">
            <a:xfrm>
              <a:off x="6075809" y="2852936"/>
              <a:ext cx="1736551" cy="31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2" y="-13345"/>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99591" y="541624"/>
            <a:ext cx="5986767"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a:t>
            </a:r>
            <a:r>
              <a:rPr lang="ru-RU" sz="3600" b="1" dirty="0" err="1" smtClean="0">
                <a:ln w="11430"/>
                <a:solidFill>
                  <a:srgbClr val="002060"/>
                </a:solidFill>
                <a:effectLst>
                  <a:outerShdw blurRad="50800" dist="39000" dir="5460000" algn="tl">
                    <a:srgbClr val="000000">
                      <a:alpha val="38000"/>
                    </a:srgbClr>
                  </a:outerShdw>
                </a:effectLst>
              </a:rPr>
              <a:t>Вифанская</a:t>
            </a:r>
            <a:r>
              <a:rPr lang="ru-RU" sz="3600" b="1" dirty="0" smtClean="0">
                <a:ln w="11430"/>
                <a:solidFill>
                  <a:srgbClr val="002060"/>
                </a:solidFill>
                <a:effectLst>
                  <a:outerShdw blurRad="50800" dist="39000" dir="5460000" algn="tl">
                    <a:srgbClr val="000000">
                      <a:alpha val="38000"/>
                    </a:srgbClr>
                  </a:outerShdw>
                </a:effectLst>
              </a:rPr>
              <a:t>, д.12.</a:t>
            </a:r>
          </a:p>
          <a:p>
            <a:r>
              <a:rPr lang="ru-RU" sz="2800" b="1" dirty="0" smtClean="0">
                <a:ln w="11430"/>
                <a:solidFill>
                  <a:srgbClr val="002060"/>
                </a:solidFill>
                <a:effectLst>
                  <a:outerShdw blurRad="50800" dist="39000" dir="5460000" algn="tl">
                    <a:srgbClr val="000000">
                      <a:alpha val="38000"/>
                    </a:srgbClr>
                  </a:outerShdw>
                </a:effectLst>
              </a:rPr>
              <a:t>Здание приюта для детей-беженцев.</a:t>
            </a:r>
          </a:p>
        </p:txBody>
      </p:sp>
      <p:sp>
        <p:nvSpPr>
          <p:cNvPr id="13" name="Прямоугольник 12"/>
          <p:cNvSpPr/>
          <p:nvPr/>
        </p:nvSpPr>
        <p:spPr>
          <a:xfrm>
            <a:off x="1137503" y="5205100"/>
            <a:ext cx="7138506" cy="600164"/>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100" dirty="0">
                <a:effectLst>
                  <a:outerShdw blurRad="38100" dist="38100" dir="2700000" algn="tl">
                    <a:srgbClr val="000000">
                      <a:alpha val="43137"/>
                    </a:srgbClr>
                  </a:outerShdw>
                </a:effectLst>
              </a:rPr>
              <a:t>В годы 1-й Мировой войны в доме разместился «Приют для детей-беженцев», созданный </a:t>
            </a:r>
            <a:r>
              <a:rPr lang="ru-RU" sz="1100" dirty="0" smtClean="0">
                <a:effectLst>
                  <a:outerShdw blurRad="38100" dist="38100" dir="2700000" algn="tl">
                    <a:srgbClr val="000000">
                      <a:alpha val="43137"/>
                    </a:srgbClr>
                  </a:outerShdw>
                </a:effectLst>
              </a:rPr>
              <a:t>Сергиево-Посадским </a:t>
            </a:r>
            <a:r>
              <a:rPr lang="ru-RU" sz="1100" dirty="0">
                <a:effectLst>
                  <a:outerShdw blurRad="38100" dist="38100" dir="2700000" algn="tl">
                    <a:srgbClr val="000000">
                      <a:alpha val="43137"/>
                    </a:srgbClr>
                  </a:outerShdw>
                </a:effectLst>
              </a:rPr>
              <a:t>Женским союзом, куда входили жены преподавателей МДА , крупного купечества и чиновничества. Приют возглавила </a:t>
            </a:r>
            <a:r>
              <a:rPr lang="ru-RU" sz="1100" dirty="0" err="1">
                <a:effectLst>
                  <a:outerShdw blurRad="38100" dist="38100" dir="2700000" algn="tl">
                    <a:srgbClr val="000000">
                      <a:alpha val="43137"/>
                    </a:srgbClr>
                  </a:outerShdw>
                </a:effectLst>
              </a:rPr>
              <a:t>М.Горицкая</a:t>
            </a:r>
            <a:r>
              <a:rPr lang="ru-RU" sz="1100" dirty="0">
                <a:effectLst>
                  <a:outerShdw blurRad="38100" dist="38100" dir="2700000" algn="tl">
                    <a:srgbClr val="000000">
                      <a:alpha val="43137"/>
                    </a:srgbClr>
                  </a:outerShdw>
                </a:effectLst>
              </a:rPr>
              <a:t> (позднее работала в системе советских детских домов). 22 ребенка нашли там пристанище.</a:t>
            </a:r>
          </a:p>
        </p:txBody>
      </p:sp>
      <p:pic>
        <p:nvPicPr>
          <p:cNvPr id="18435" name="Picture 3" descr="виф"/>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940" y="2060848"/>
            <a:ext cx="3495675" cy="2619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332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19672" y="620688"/>
            <a:ext cx="4572000" cy="646331"/>
          </a:xfrm>
          <a:prstGeom prst="rect">
            <a:avLst/>
          </a:prstGeom>
        </p:spPr>
        <p:txBody>
          <a:bodyPr>
            <a:spAutoFit/>
          </a:bodyPr>
          <a:lstStyle/>
          <a:p>
            <a:r>
              <a:rPr lang="ru-RU" b="1" dirty="0"/>
              <a:t> </a:t>
            </a:r>
            <a:endParaRPr lang="ru-RU" dirty="0"/>
          </a:p>
          <a:p>
            <a:r>
              <a:rPr lang="ru-RU" b="1" dirty="0"/>
              <a:t>ТРОИЦЕ-СЕРГИЕВА ЛАВРА</a:t>
            </a:r>
            <a:endParaRPr lang="ru-RU" dirty="0"/>
          </a:p>
        </p:txBody>
      </p:sp>
      <p:pic>
        <p:nvPicPr>
          <p:cNvPr id="1026" name="Picture 2"/>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562"/>
            <a:ext cx="9186451" cy="6878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761" t="35181" r="54945" b="62317"/>
          <a:stretch/>
        </p:blipFill>
        <p:spPr bwMode="auto">
          <a:xfrm>
            <a:off x="2106959" y="1916831"/>
            <a:ext cx="2817465" cy="3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Вид%20на%20ТСЛ,%201947%20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2883" y="4072797"/>
            <a:ext cx="4319469" cy="2246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467544" y="764704"/>
            <a:ext cx="3171696" cy="738664"/>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400" b="1" dirty="0">
                <a:effectLst>
                  <a:outerShdw blurRad="38100" dist="38100" dir="2700000" algn="tl">
                    <a:srgbClr val="000000">
                      <a:alpha val="43137"/>
                    </a:srgbClr>
                  </a:outerShdw>
                </a:effectLst>
              </a:rPr>
              <a:t>Судьба Троице-Сергиевой Лавры в ХХ столетии была неотделима от великих потрясений –двух Мировых войн.</a:t>
            </a:r>
            <a:endParaRPr lang="ru-RU" sz="1400" dirty="0">
              <a:effectLst>
                <a:outerShdw blurRad="38100" dist="38100" dir="2700000" algn="tl">
                  <a:srgbClr val="000000">
                    <a:alpha val="43137"/>
                  </a:srgbClr>
                </a:outerShdw>
              </a:effectLst>
            </a:endParaRPr>
          </a:p>
        </p:txBody>
      </p:sp>
      <p:sp>
        <p:nvSpPr>
          <p:cNvPr id="7" name="Прямоугольник 6"/>
          <p:cNvSpPr/>
          <p:nvPr/>
        </p:nvSpPr>
        <p:spPr>
          <a:xfrm>
            <a:off x="521111" y="2694435"/>
            <a:ext cx="3225262" cy="360098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предвоенные годы превратившаяся в «город в городе» Лавра носила «мирный» характер. Появление в ней военных означало приезд экскурсии красноармейцев.  </a:t>
            </a:r>
            <a:r>
              <a:rPr lang="ru-RU" sz="1200" dirty="0" smtClean="0">
                <a:effectLst>
                  <a:outerShdw blurRad="38100" dist="38100" dir="2700000" algn="tl">
                    <a:srgbClr val="000000">
                      <a:alpha val="43137"/>
                    </a:srgbClr>
                  </a:outerShdw>
                </a:effectLst>
              </a:rPr>
              <a:t>При </a:t>
            </a:r>
            <a:r>
              <a:rPr lang="ru-RU" sz="1200" dirty="0">
                <a:effectLst>
                  <a:outerShdw blurRad="38100" dist="38100" dir="2700000" algn="tl">
                    <a:srgbClr val="000000">
                      <a:alpha val="43137"/>
                    </a:srgbClr>
                  </a:outerShdw>
                </a:effectLst>
              </a:rPr>
              <a:t>приближении врага были приняты меры по превращению Троице-Сергиевой лавры в серьезный оборонительный рубеж. Были расчищены </a:t>
            </a:r>
            <a:r>
              <a:rPr lang="ru-RU" sz="1200" dirty="0" err="1">
                <a:effectLst>
                  <a:outerShdw blurRad="38100" dist="38100" dir="2700000" algn="tl">
                    <a:srgbClr val="000000">
                      <a:alpha val="43137"/>
                    </a:srgbClr>
                  </a:outerShdw>
                </a:effectLst>
              </a:rPr>
              <a:t>крепостнее</a:t>
            </a:r>
            <a:r>
              <a:rPr lang="ru-RU" sz="1200" dirty="0">
                <a:effectLst>
                  <a:outerShdw blurRad="38100" dist="38100" dir="2700000" algn="tl">
                    <a:srgbClr val="000000">
                      <a:alpha val="43137"/>
                    </a:srgbClr>
                  </a:outerShdw>
                </a:effectLst>
              </a:rPr>
              <a:t> стены, освобождены от кирпичных закладок бойницы. Боевые </a:t>
            </a:r>
            <a:r>
              <a:rPr lang="ru-RU" sz="1200" dirty="0" err="1">
                <a:effectLst>
                  <a:outerShdw blurRad="38100" dist="38100" dir="2700000" algn="tl">
                    <a:srgbClr val="000000">
                      <a:alpha val="43137"/>
                    </a:srgbClr>
                  </a:outerShdw>
                </a:effectLst>
              </a:rPr>
              <a:t>стрельницы</a:t>
            </a:r>
            <a:r>
              <a:rPr lang="ru-RU" sz="1200" dirty="0">
                <a:effectLst>
                  <a:outerShdw blurRad="38100" dist="38100" dir="2700000" algn="tl">
                    <a:srgbClr val="000000">
                      <a:alpha val="43137"/>
                    </a:srgbClr>
                  </a:outerShdw>
                </a:effectLst>
              </a:rPr>
              <a:t> по стенам и башням  приспособлены для ведения огня</a:t>
            </a:r>
            <a:r>
              <a:rPr lang="ru-RU" sz="1200" dirty="0" smtClean="0">
                <a:effectLst>
                  <a:outerShdw blurRad="38100" dist="38100" dir="2700000" algn="tl">
                    <a:srgbClr val="000000">
                      <a:alpha val="43137"/>
                    </a:srgbClr>
                  </a:outerShdw>
                </a:effectLst>
              </a:rPr>
              <a:t>. По </a:t>
            </a:r>
            <a:r>
              <a:rPr lang="ru-RU" sz="1200" dirty="0">
                <a:effectLst>
                  <a:outerShdw blurRad="38100" dist="38100" dir="2700000" algn="tl">
                    <a:srgbClr val="000000">
                      <a:alpha val="43137"/>
                    </a:srgbClr>
                  </a:outerShdw>
                </a:effectLst>
              </a:rPr>
              <a:t>приказу штаба ПВО л светомаскировке купол Троицкого собора был закрыт холстом, главы других церквей и колокольни закрасили защитной краской. Работу эту выполняли студенты Архитектурного института, среди которых был известный архитектор и реставратор Виктор </a:t>
            </a:r>
            <a:endParaRPr lang="ru-RU" sz="1200" dirty="0" smtClean="0">
              <a:effectLst>
                <a:outerShdw blurRad="38100" dist="38100" dir="2700000" algn="tl">
                  <a:srgbClr val="000000">
                    <a:alpha val="43137"/>
                  </a:srgbClr>
                </a:outerShdw>
              </a:effectLst>
            </a:endParaRPr>
          </a:p>
          <a:p>
            <a:r>
              <a:rPr lang="ru-RU" sz="1200" dirty="0" smtClean="0">
                <a:effectLst>
                  <a:outerShdw blurRad="38100" dist="38100" dir="2700000" algn="tl">
                    <a:srgbClr val="000000">
                      <a:alpha val="43137"/>
                    </a:srgbClr>
                  </a:outerShdw>
                </a:effectLst>
              </a:rPr>
              <a:t>Иванович </a:t>
            </a:r>
            <a:r>
              <a:rPr lang="ru-RU" sz="1200" dirty="0" err="1">
                <a:effectLst>
                  <a:outerShdw blurRad="38100" dist="38100" dir="2700000" algn="tl">
                    <a:srgbClr val="000000">
                      <a:alpha val="43137"/>
                    </a:srgbClr>
                  </a:outerShdw>
                </a:effectLst>
              </a:rPr>
              <a:t>Балдин</a:t>
            </a:r>
            <a:r>
              <a:rPr lang="ru-RU" sz="1200" dirty="0">
                <a:effectLst>
                  <a:outerShdw blurRad="38100" dist="38100" dir="2700000" algn="tl">
                    <a:srgbClr val="000000">
                      <a:alpha val="43137"/>
                    </a:srgbClr>
                  </a:outerShdw>
                </a:effectLst>
              </a:rPr>
              <a:t>.</a:t>
            </a:r>
          </a:p>
        </p:txBody>
      </p:sp>
      <p:pic>
        <p:nvPicPr>
          <p:cNvPr id="1028" name="Picture 4" descr="C:\Users\Алла Анатольевна\Desktop\ИМЯ НА КАРТЕ\в библиотеку ил.20 апреля\балдин.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255" y="1850575"/>
            <a:ext cx="1499989" cy="2010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30-31%20августа%201940%20года%20Лавр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541785"/>
            <a:ext cx="1409700" cy="2152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542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21749" y="0"/>
            <a:ext cx="9122251" cy="6858000"/>
            <a:chOff x="21749" y="0"/>
            <a:chExt cx="9122251" cy="6858000"/>
          </a:xfrm>
        </p:grpSpPr>
        <p:pic>
          <p:nvPicPr>
            <p:cNvPr id="18433"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306" t="21740" r="27942" b="14591"/>
            <a:stretch/>
          </p:blipFill>
          <p:spPr bwMode="auto">
            <a:xfrm>
              <a:off x="21749" y="0"/>
              <a:ext cx="91222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9208" t="48180" r="38270" b="48902"/>
            <a:stretch/>
          </p:blipFill>
          <p:spPr bwMode="auto">
            <a:xfrm>
              <a:off x="6075809" y="2852936"/>
              <a:ext cx="1736551" cy="31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52" y="-13345"/>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99591" y="541624"/>
            <a:ext cx="4872809"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a:t>
            </a:r>
            <a:r>
              <a:rPr lang="ru-RU" sz="3600" b="1" dirty="0" err="1" smtClean="0">
                <a:ln w="11430"/>
                <a:solidFill>
                  <a:srgbClr val="002060"/>
                </a:solidFill>
                <a:effectLst>
                  <a:outerShdw blurRad="50800" dist="39000" dir="5460000" algn="tl">
                    <a:srgbClr val="000000">
                      <a:alpha val="38000"/>
                    </a:srgbClr>
                  </a:outerShdw>
                </a:effectLst>
              </a:rPr>
              <a:t>Вифанская</a:t>
            </a:r>
            <a:r>
              <a:rPr lang="ru-RU" sz="3600" b="1" dirty="0" smtClean="0">
                <a:ln w="11430"/>
                <a:solidFill>
                  <a:srgbClr val="002060"/>
                </a:solidFill>
                <a:effectLst>
                  <a:outerShdw blurRad="50800" dist="39000" dir="5460000" algn="tl">
                    <a:srgbClr val="000000">
                      <a:alpha val="38000"/>
                    </a:srgbClr>
                  </a:outerShdw>
                </a:effectLst>
              </a:rPr>
              <a:t>, д.24.</a:t>
            </a:r>
          </a:p>
          <a:p>
            <a:r>
              <a:rPr lang="ru-RU" sz="2800" b="1" dirty="0" smtClean="0">
                <a:ln w="11430"/>
                <a:solidFill>
                  <a:srgbClr val="002060"/>
                </a:solidFill>
                <a:effectLst>
                  <a:outerShdw blurRad="50800" dist="39000" dir="5460000" algn="tl">
                    <a:srgbClr val="000000">
                      <a:alpha val="38000"/>
                    </a:srgbClr>
                  </a:outerShdw>
                </a:effectLst>
              </a:rPr>
              <a:t>Клуб Завода №6.</a:t>
            </a:r>
          </a:p>
        </p:txBody>
      </p:sp>
      <p:pic>
        <p:nvPicPr>
          <p:cNvPr id="18434" name="Picture 2" descr="клуб%20зшп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2018742"/>
            <a:ext cx="3781425" cy="2838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073696" y="5229200"/>
            <a:ext cx="7458744" cy="600164"/>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100" dirty="0">
                <a:effectLst>
                  <a:outerShdw blurRad="38100" dist="38100" dir="2700000" algn="tl">
                    <a:srgbClr val="000000">
                      <a:alpha val="43137"/>
                    </a:srgbClr>
                  </a:outerShdw>
                </a:effectLst>
              </a:rPr>
              <a:t>В 1930-нач.1990-х гг. в этом доме размещался клуб Завода №6 Школьного приборостроения</a:t>
            </a:r>
            <a:r>
              <a:rPr lang="ru-RU" sz="1100" dirty="0" smtClean="0">
                <a:effectLst>
                  <a:outerShdw blurRad="38100" dist="38100" dir="2700000" algn="tl">
                    <a:srgbClr val="000000">
                      <a:alpha val="43137"/>
                    </a:srgbClr>
                  </a:outerShdw>
                </a:effectLst>
              </a:rPr>
              <a:t>. В </a:t>
            </a:r>
            <a:r>
              <a:rPr lang="ru-RU" sz="1100" dirty="0">
                <a:effectLst>
                  <a:outerShdw blurRad="38100" dist="38100" dir="2700000" algn="tl">
                    <a:srgbClr val="000000">
                      <a:alpha val="43137"/>
                    </a:srgbClr>
                  </a:outerShdw>
                </a:effectLst>
              </a:rPr>
              <a:t>1941-43 </a:t>
            </a:r>
            <a:r>
              <a:rPr lang="ru-RU" sz="1100" dirty="0" smtClean="0">
                <a:effectLst>
                  <a:outerShdw blurRad="38100" dist="38100" dir="2700000" algn="tl">
                    <a:srgbClr val="000000">
                      <a:alpha val="43137"/>
                    </a:srgbClr>
                  </a:outerShdw>
                </a:effectLst>
              </a:rPr>
              <a:t>годах </a:t>
            </a:r>
            <a:r>
              <a:rPr lang="ru-RU" sz="1100" dirty="0">
                <a:effectLst>
                  <a:outerShdw blurRad="38100" dist="38100" dir="2700000" algn="tl">
                    <a:srgbClr val="000000">
                      <a:alpha val="43137"/>
                    </a:srgbClr>
                  </a:outerShdw>
                </a:effectLst>
              </a:rPr>
              <a:t>в клубе проводились районные и городские партийные и комсомольские конференции, заседания сессий Городского и Районного советов.</a:t>
            </a:r>
          </a:p>
        </p:txBody>
      </p:sp>
    </p:spTree>
    <p:extLst>
      <p:ext uri="{BB962C8B-B14F-4D97-AF65-F5344CB8AC3E}">
        <p14:creationId xmlns:p14="http://schemas.microsoft.com/office/powerpoint/2010/main" val="2487720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 y="404664"/>
            <a:ext cx="8959503" cy="6359866"/>
            <a:chOff x="39505" y="332656"/>
            <a:chExt cx="9104496" cy="6503882"/>
          </a:xfrm>
        </p:grpSpPr>
        <p:pic>
          <p:nvPicPr>
            <p:cNvPr id="47108" name="Picture 4"/>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6325" t="21415" r="28222" b="23375"/>
            <a:stretch/>
          </p:blipFill>
          <p:spPr bwMode="auto">
            <a:xfrm>
              <a:off x="39505" y="332656"/>
              <a:ext cx="9104496" cy="650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7673" t="56351" r="29317" b="41142"/>
            <a:stretch/>
          </p:blipFill>
          <p:spPr bwMode="auto">
            <a:xfrm>
              <a:off x="7164288" y="4452937"/>
              <a:ext cx="1809751" cy="2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44624"/>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99591" y="541624"/>
            <a:ext cx="6573916"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a:t>
            </a:r>
            <a:r>
              <a:rPr lang="ru-RU" sz="3600" b="1" dirty="0" err="1" smtClean="0">
                <a:ln w="11430"/>
                <a:solidFill>
                  <a:srgbClr val="002060"/>
                </a:solidFill>
                <a:effectLst>
                  <a:outerShdw blurRad="50800" dist="39000" dir="5460000" algn="tl">
                    <a:srgbClr val="000000">
                      <a:alpha val="38000"/>
                    </a:srgbClr>
                  </a:outerShdw>
                </a:effectLst>
              </a:rPr>
              <a:t>Вифанская</a:t>
            </a:r>
            <a:r>
              <a:rPr lang="ru-RU" sz="3600" b="1" dirty="0" smtClean="0">
                <a:ln w="11430"/>
                <a:solidFill>
                  <a:srgbClr val="002060"/>
                </a:solidFill>
                <a:effectLst>
                  <a:outerShdw blurRad="50800" dist="39000" dir="5460000" algn="tl">
                    <a:srgbClr val="000000">
                      <a:alpha val="38000"/>
                    </a:srgbClr>
                  </a:outerShdw>
                </a:effectLst>
              </a:rPr>
              <a:t>, д.29.</a:t>
            </a:r>
          </a:p>
          <a:p>
            <a:r>
              <a:rPr lang="ru-RU" sz="2800" b="1" dirty="0" smtClean="0">
                <a:ln w="11430"/>
                <a:solidFill>
                  <a:srgbClr val="002060"/>
                </a:solidFill>
                <a:effectLst>
                  <a:outerShdw blurRad="50800" dist="39000" dir="5460000" algn="tl">
                    <a:srgbClr val="000000">
                      <a:alpha val="38000"/>
                    </a:srgbClr>
                  </a:outerShdw>
                </a:effectLst>
              </a:rPr>
              <a:t>Завод школьного приборостроения № 6.</a:t>
            </a:r>
          </a:p>
        </p:txBody>
      </p:sp>
      <p:sp>
        <p:nvSpPr>
          <p:cNvPr id="13" name="Прямоугольник 12"/>
          <p:cNvSpPr/>
          <p:nvPr/>
        </p:nvSpPr>
        <p:spPr>
          <a:xfrm>
            <a:off x="755576" y="4941168"/>
            <a:ext cx="7920880" cy="110799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100" dirty="0">
                <a:effectLst>
                  <a:outerShdw blurRad="38100" dist="38100" dir="2700000" algn="tl">
                    <a:srgbClr val="000000">
                      <a:alpha val="43137"/>
                    </a:srgbClr>
                  </a:outerShdw>
                </a:effectLst>
              </a:rPr>
              <a:t>Уже в августе 1941 г. предприятие освоило производство дымовых шашек «ДШ». Во время боев за Москву на заводе собирали автоматы ППШ, ремонтировали оружие проходящих через город частей. За годы войны завод произвел 1062 автомата ППШ,2062 танковых перископа, 3146 винтовочных перископов (для стрельбы из окопов), 2000 перископов для бронепоездов плюс дымовые шашки, корпуса гранат, солдатские котелки (2273 шт.), кружки (74388</a:t>
            </a:r>
            <a:r>
              <a:rPr lang="ru-RU" sz="1100" dirty="0" smtClean="0">
                <a:effectLst>
                  <a:outerShdw blurRad="38100" dist="38100" dir="2700000" algn="tl">
                    <a:srgbClr val="000000">
                      <a:alpha val="43137"/>
                    </a:srgbClr>
                  </a:outerShdw>
                </a:effectLst>
              </a:rPr>
              <a:t>). В </a:t>
            </a:r>
            <a:r>
              <a:rPr lang="ru-RU" sz="1100" dirty="0">
                <a:effectLst>
                  <a:outerShdw blurRad="38100" dist="38100" dir="2700000" algn="tl">
                    <a:srgbClr val="000000">
                      <a:alpha val="43137"/>
                    </a:srgbClr>
                  </a:outerShdw>
                </a:effectLst>
              </a:rPr>
              <a:t>годы войны на фронт ушло 220 заводчан, 83 из которых пали смертью храбрых. 8 ноября 1968 г. на территории завода был открыт обелиск, увековечивший их </a:t>
            </a:r>
            <a:r>
              <a:rPr lang="ru-RU" sz="1100" dirty="0" smtClean="0">
                <a:effectLst>
                  <a:outerShdw blurRad="38100" dist="38100" dir="2700000" algn="tl">
                    <a:srgbClr val="000000">
                      <a:alpha val="43137"/>
                    </a:srgbClr>
                  </a:outerShdw>
                </a:effectLst>
              </a:rPr>
              <a:t>память.</a:t>
            </a:r>
            <a:endParaRPr lang="ru-RU" sz="1100" dirty="0">
              <a:effectLst>
                <a:outerShdw blurRad="38100" dist="38100" dir="2700000" algn="tl">
                  <a:srgbClr val="000000">
                    <a:alpha val="43137"/>
                  </a:srgbClr>
                </a:outerShdw>
              </a:effectLst>
            </a:endParaRPr>
          </a:p>
        </p:txBody>
      </p:sp>
      <p:pic>
        <p:nvPicPr>
          <p:cNvPr id="47106" name="Picture 2" descr="двор%20зшп%20фото%202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9" y="1785481"/>
            <a:ext cx="3312367" cy="2480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ЗШП №6 фото нач"/>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73" y="1742116"/>
            <a:ext cx="3422267" cy="2524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088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90102" y="3244334"/>
            <a:ext cx="4721709" cy="1200329"/>
          </a:xfrm>
          <a:prstGeom prst="rect">
            <a:avLst/>
          </a:prstGeom>
        </p:spPr>
        <p:txBody>
          <a:bodyPr wrap="square">
            <a:spAutoFit/>
          </a:bodyPr>
          <a:lstStyle/>
          <a:p>
            <a:r>
              <a:rPr lang="ru-RU" b="1" dirty="0"/>
              <a:t>Станция «Сергиев Посад»</a:t>
            </a:r>
            <a:endParaRPr lang="ru-RU" dirty="0"/>
          </a:p>
          <a:p>
            <a:endParaRPr lang="ru-RU" dirty="0"/>
          </a:p>
          <a:p>
            <a:endParaRPr lang="ru-RU" dirty="0"/>
          </a:p>
          <a:p>
            <a:endParaRPr lang="ru-RU" dirty="0"/>
          </a:p>
        </p:txBody>
      </p:sp>
      <p:grpSp>
        <p:nvGrpSpPr>
          <p:cNvPr id="7" name="Группа 6"/>
          <p:cNvGrpSpPr/>
          <p:nvPr/>
        </p:nvGrpSpPr>
        <p:grpSpPr>
          <a:xfrm>
            <a:off x="107504" y="8723"/>
            <a:ext cx="8949258" cy="6849252"/>
            <a:chOff x="107504" y="8723"/>
            <a:chExt cx="8949258" cy="6849252"/>
          </a:xfrm>
        </p:grpSpPr>
        <p:pic>
          <p:nvPicPr>
            <p:cNvPr id="16385" name="Picture 1"/>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966" t="21193" r="27996" b="14673"/>
            <a:stretch/>
          </p:blipFill>
          <p:spPr bwMode="auto">
            <a:xfrm>
              <a:off x="107504" y="8723"/>
              <a:ext cx="8949258" cy="684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2893" t="55682" r="31981" b="41965"/>
            <a:stretch/>
          </p:blipFill>
          <p:spPr bwMode="auto">
            <a:xfrm>
              <a:off x="6502161" y="3718870"/>
              <a:ext cx="2019300" cy="25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93" y="-29344"/>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899591" y="541624"/>
            <a:ext cx="549541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a:ln w="11430"/>
                <a:solidFill>
                  <a:srgbClr val="002060"/>
                </a:solidFill>
                <a:effectLst>
                  <a:outerShdw blurRad="50800" dist="39000" dir="5460000" algn="tl">
                    <a:srgbClr val="000000">
                      <a:alpha val="38000"/>
                    </a:srgbClr>
                  </a:outerShdw>
                </a:effectLst>
              </a:rPr>
              <a:t>Станция «Сергиев Посад</a:t>
            </a:r>
            <a:r>
              <a:rPr lang="ru-RU" sz="3600" b="1" dirty="0" smtClean="0">
                <a:ln w="11430"/>
                <a:solidFill>
                  <a:srgbClr val="002060"/>
                </a:solidFill>
                <a:effectLst>
                  <a:outerShdw blurRad="50800" dist="39000" dir="5460000" algn="tl">
                    <a:srgbClr val="000000">
                      <a:alpha val="38000"/>
                    </a:srgbClr>
                  </a:outerShdw>
                </a:effectLst>
              </a:rPr>
              <a:t>».</a:t>
            </a:r>
            <a:endParaRPr lang="ru-RU" sz="2800" b="1" dirty="0" smtClean="0">
              <a:ln w="11430"/>
              <a:solidFill>
                <a:srgbClr val="002060"/>
              </a:solidFill>
              <a:effectLst>
                <a:outerShdw blurRad="50800" dist="39000" dir="5460000" algn="tl">
                  <a:srgbClr val="000000">
                    <a:alpha val="38000"/>
                  </a:srgbClr>
                </a:outerShdw>
              </a:effectLst>
            </a:endParaRPr>
          </a:p>
        </p:txBody>
      </p:sp>
      <p:pic>
        <p:nvPicPr>
          <p:cNvPr id="16387" name="Picture 3" descr="gallery108-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885" y="1412776"/>
            <a:ext cx="4814243" cy="2842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ophnnonos4izuvm88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755446"/>
            <a:ext cx="1985342" cy="2677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755576" y="4581128"/>
            <a:ext cx="7765885" cy="1569660"/>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1930-40-е </a:t>
            </a:r>
            <a:r>
              <a:rPr lang="ru-RU" sz="1200" dirty="0" smtClean="0">
                <a:effectLst>
                  <a:outerShdw blurRad="38100" dist="38100" dir="2700000" algn="tl">
                    <a:srgbClr val="000000">
                      <a:alpha val="43137"/>
                    </a:srgbClr>
                  </a:outerShdw>
                </a:effectLst>
              </a:rPr>
              <a:t>годы железнодорожная </a:t>
            </a:r>
            <a:r>
              <a:rPr lang="ru-RU" sz="1200" dirty="0">
                <a:effectLst>
                  <a:outerShdw blurRad="38100" dist="38100" dir="2700000" algn="tl">
                    <a:srgbClr val="000000">
                      <a:alpha val="43137"/>
                    </a:srgbClr>
                  </a:outerShdw>
                </a:effectLst>
              </a:rPr>
              <a:t>станция «Загорск» являлась узловой станцией Северной железной дороги, обладала своим ремонтным депо и представляла очень серьезный транспортный узел. В годы войны отсюда отправлялись эшелоны эвакуируемых предприятий, шла переброска войск и боевой техники. На базе депо был организован военно-ремонтный участок, который обеспечивал сохранность железнодорожной инфраструктуры от Софрина до Александрова. Его возглавлял начальник станции </a:t>
            </a:r>
            <a:r>
              <a:rPr lang="ru-RU" sz="1200" dirty="0" err="1">
                <a:effectLst>
                  <a:outerShdw blurRad="38100" dist="38100" dir="2700000" algn="tl">
                    <a:srgbClr val="000000">
                      <a:alpha val="43137"/>
                    </a:srgbClr>
                  </a:outerShdw>
                </a:effectLst>
              </a:rPr>
              <a:t>М.Корень</a:t>
            </a:r>
            <a:r>
              <a:rPr lang="ru-RU" sz="1200" dirty="0">
                <a:effectLst>
                  <a:outerShdw blurRad="38100" dist="38100" dir="2700000" algn="tl">
                    <a:srgbClr val="000000">
                      <a:alpha val="43137"/>
                    </a:srgbClr>
                  </a:outerShdw>
                </a:effectLst>
              </a:rPr>
              <a:t> (впоследствии –создатель местной организации Всероссийского общества слепых). Несколько раз станция подвергалась вражеским бомбардировкам, целью которой являлось посеять панические настроения среди эвакуируемых работников заводов, уничтожение объектов обеспечения жизнедеятельности .</a:t>
            </a:r>
          </a:p>
        </p:txBody>
      </p:sp>
    </p:spTree>
    <p:extLst>
      <p:ext uri="{BB962C8B-B14F-4D97-AF65-F5344CB8AC3E}">
        <p14:creationId xmlns:p14="http://schemas.microsoft.com/office/powerpoint/2010/main" val="34919291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7561" t="14102" r="25705" b="20702"/>
          <a:stretch/>
        </p:blipFill>
        <p:spPr bwMode="auto">
          <a:xfrm>
            <a:off x="19446" y="0"/>
            <a:ext cx="9089057" cy="68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7958"/>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9100" t="58570" r="27472" b="38995"/>
          <a:stretch/>
        </p:blipFill>
        <p:spPr bwMode="auto">
          <a:xfrm>
            <a:off x="7020272" y="4719637"/>
            <a:ext cx="1828800" cy="25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722065" y="620688"/>
            <a:ext cx="7534435" cy="150810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Центральная, д.1.</a:t>
            </a:r>
          </a:p>
          <a:p>
            <a:r>
              <a:rPr lang="ru-RU" sz="2800" b="1" dirty="0" smtClean="0">
                <a:ln w="11430"/>
                <a:solidFill>
                  <a:srgbClr val="002060"/>
                </a:solidFill>
                <a:effectLst>
                  <a:outerShdw blurRad="50800" dist="39000" dir="5460000" algn="tl">
                    <a:srgbClr val="000000">
                      <a:alpha val="38000"/>
                    </a:srgbClr>
                  </a:outerShdw>
                </a:effectLst>
              </a:rPr>
              <a:t>ФГУП «Звезда». Электромеханический завод.</a:t>
            </a:r>
          </a:p>
          <a:p>
            <a:endParaRPr lang="ru-RU" sz="2800" b="1" dirty="0" smtClean="0">
              <a:ln w="11430"/>
              <a:solidFill>
                <a:srgbClr val="002060"/>
              </a:solidFill>
              <a:effectLst>
                <a:outerShdw blurRad="50800" dist="39000" dir="5460000" algn="tl">
                  <a:srgbClr val="000000">
                    <a:alpha val="38000"/>
                  </a:srgbClr>
                </a:outerShdw>
              </a:effectLst>
            </a:endParaRPr>
          </a:p>
        </p:txBody>
      </p:sp>
      <p:pic>
        <p:nvPicPr>
          <p:cNvPr id="15362" name="Picture 2" descr="площадь перед заводоуправлением зэмз"/>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88" b="9948"/>
          <a:stretch/>
        </p:blipFill>
        <p:spPr bwMode="auto">
          <a:xfrm>
            <a:off x="3851920" y="3186229"/>
            <a:ext cx="2814237" cy="1640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ФГУП &quot;Электромеханический завод &quot;Звезда&quot;&quot; - Сергиев Посад"/>
          <p:cNvPicPr>
            <a:picLocks noChangeAspect="1" noChangeArrowheads="1"/>
          </p:cNvPicPr>
          <p:nvPr/>
        </p:nvPicPr>
        <p:blipFill rotWithShape="1">
          <a:blip r:embed="rId6">
            <a:extLst>
              <a:ext uri="{28A0092B-C50C-407E-A947-70E740481C1C}">
                <a14:useLocalDpi xmlns:a14="http://schemas.microsoft.com/office/drawing/2010/main" val="0"/>
              </a:ext>
            </a:extLst>
          </a:blip>
          <a:srcRect l="10946" t="30595"/>
          <a:stretch/>
        </p:blipFill>
        <p:spPr bwMode="auto">
          <a:xfrm>
            <a:off x="783474" y="1988840"/>
            <a:ext cx="2851388" cy="1666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5" name="Picture 5" descr="шпагин"/>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1844824"/>
            <a:ext cx="1794381" cy="2512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522040" y="5085184"/>
            <a:ext cx="8154416" cy="1384995"/>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апреле 1940 </a:t>
            </a:r>
            <a:r>
              <a:rPr lang="ru-RU" sz="1200" dirty="0" smtClean="0">
                <a:effectLst>
                  <a:outerShdw blurRad="38100" dist="38100" dir="2700000" algn="tl">
                    <a:srgbClr val="000000">
                      <a:alpha val="43137"/>
                    </a:srgbClr>
                  </a:outerShdw>
                </a:effectLst>
              </a:rPr>
              <a:t>году </a:t>
            </a:r>
            <a:r>
              <a:rPr lang="ru-RU" sz="1200" dirty="0">
                <a:effectLst>
                  <a:outerShdw blurRad="38100" dist="38100" dir="2700000" algn="tl">
                    <a:srgbClr val="000000">
                      <a:alpha val="43137"/>
                    </a:srgbClr>
                  </a:outerShdw>
                </a:effectLst>
              </a:rPr>
              <a:t>на базе строящегося завода скобяных изделий, создается завод №367, будущий ЗЭМЗ, перед которым стояла задача в кратчайшие сроки освоить производство пистолета-пулемета Шпагина. Руководить работами по освоению ППШ прибыл сам конструктор Георгий Семенович Шпагин. </a:t>
            </a:r>
            <a:r>
              <a:rPr lang="ru-RU" sz="1200" dirty="0" smtClean="0">
                <a:effectLst>
                  <a:outerShdw blurRad="38100" dist="38100" dir="2700000" algn="tl">
                    <a:srgbClr val="000000">
                      <a:alpha val="43137"/>
                    </a:srgbClr>
                  </a:outerShdw>
                </a:effectLst>
              </a:rPr>
              <a:t>Подсчитано</a:t>
            </a:r>
            <a:r>
              <a:rPr lang="ru-RU" sz="1200" dirty="0">
                <a:effectLst>
                  <a:outerShdw blurRad="38100" dist="38100" dir="2700000" algn="tl">
                    <a:srgbClr val="000000">
                      <a:alpha val="43137"/>
                    </a:srgbClr>
                  </a:outerShdw>
                </a:effectLst>
              </a:rPr>
              <a:t>, что за годы войны было произведено более 5 миллионов </a:t>
            </a:r>
            <a:r>
              <a:rPr lang="ru-RU" sz="1200" dirty="0" smtClean="0">
                <a:effectLst>
                  <a:outerShdw blurRad="38100" dist="38100" dir="2700000" algn="tl">
                    <a:srgbClr val="000000">
                      <a:alpha val="43137"/>
                    </a:srgbClr>
                  </a:outerShdw>
                </a:effectLst>
              </a:rPr>
              <a:t>ППШ. Работники </a:t>
            </a:r>
            <a:r>
              <a:rPr lang="ru-RU" sz="1200" dirty="0">
                <a:effectLst>
                  <a:outerShdw blurRad="38100" dist="38100" dir="2700000" algn="tl">
                    <a:srgbClr val="000000">
                      <a:alpha val="43137"/>
                    </a:srgbClr>
                  </a:outerShdw>
                </a:effectLst>
              </a:rPr>
              <a:t>завода №367 (ЗЭМЗ) первыми начали сбор средств на строительство авиаэскадрильи «Москва</a:t>
            </a:r>
            <a:r>
              <a:rPr lang="ru-RU" sz="1200" dirty="0" smtClean="0">
                <a:effectLst>
                  <a:outerShdw blurRad="38100" dist="38100" dir="2700000" algn="tl">
                    <a:srgbClr val="000000">
                      <a:alpha val="43137"/>
                    </a:srgbClr>
                  </a:outerShdw>
                </a:effectLst>
              </a:rPr>
              <a:t>». Осенью </a:t>
            </a:r>
            <a:r>
              <a:rPr lang="ru-RU" sz="1200" dirty="0">
                <a:effectLst>
                  <a:outerShdw blurRad="38100" dist="38100" dir="2700000" algn="tl">
                    <a:srgbClr val="000000">
                      <a:alpha val="43137"/>
                    </a:srgbClr>
                  </a:outerShdw>
                </a:effectLst>
              </a:rPr>
              <a:t>1941 г. завод был эвакуирован в Вятские Поляны (Кировская область</a:t>
            </a:r>
            <a:r>
              <a:rPr lang="ru-RU" sz="1200" dirty="0" smtClean="0">
                <a:effectLst>
                  <a:outerShdw blurRad="38100" dist="38100" dir="2700000" algn="tl">
                    <a:srgbClr val="000000">
                      <a:alpha val="43137"/>
                    </a:srgbClr>
                  </a:outerShdw>
                </a:effectLst>
              </a:rPr>
              <a:t>). На </a:t>
            </a:r>
            <a:r>
              <a:rPr lang="ru-RU" sz="1200" dirty="0">
                <a:effectLst>
                  <a:outerShdw blurRad="38100" dist="38100" dir="2700000" algn="tl">
                    <a:srgbClr val="000000">
                      <a:alpha val="43137"/>
                    </a:srgbClr>
                  </a:outerShdw>
                </a:effectLst>
              </a:rPr>
              <a:t>базе эвакуированного завода в 1943г. было создано особое техническое бюро №569, в апреле 1945 г. преобразованное в НИИ-862. Ныне- НИИ прикладной химии ФГУН ФНПУ (поселок Звездочка</a:t>
            </a:r>
            <a:r>
              <a:rPr lang="ru-RU" sz="1200" dirty="0" smtClean="0">
                <a:effectLst>
                  <a:outerShdw blurRad="38100" dist="38100" dir="2700000" algn="tl">
                    <a:srgbClr val="000000">
                      <a:alpha val="43137"/>
                    </a:srgbClr>
                  </a:outerShdw>
                </a:effectLst>
              </a:rPr>
              <a:t>).</a:t>
            </a:r>
            <a:endParaRPr lang="ru-RU"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9557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116632"/>
            <a:ext cx="9007156" cy="6741368"/>
            <a:chOff x="0" y="116632"/>
            <a:chExt cx="9007156" cy="6741368"/>
          </a:xfrm>
        </p:grpSpPr>
        <p:pic>
          <p:nvPicPr>
            <p:cNvPr id="14337"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5678" t="16685" r="29485" b="22656"/>
            <a:stretch/>
          </p:blipFill>
          <p:spPr bwMode="auto">
            <a:xfrm>
              <a:off x="0" y="116632"/>
              <a:ext cx="9007156"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9997" t="41433" r="76701" b="55910"/>
            <a:stretch/>
          </p:blipFill>
          <p:spPr bwMode="auto">
            <a:xfrm>
              <a:off x="611560" y="2871787"/>
              <a:ext cx="1847851" cy="29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4677"/>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722065" y="404664"/>
            <a:ext cx="481529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Никольское кладбище</a:t>
            </a:r>
            <a:r>
              <a:rPr lang="ru-RU" sz="2800" b="1" dirty="0" smtClean="0">
                <a:ln w="11430"/>
                <a:solidFill>
                  <a:srgbClr val="002060"/>
                </a:solidFill>
                <a:effectLst>
                  <a:outerShdw blurRad="50800" dist="39000" dir="5460000" algn="tl">
                    <a:srgbClr val="000000">
                      <a:alpha val="38000"/>
                    </a:srgbClr>
                  </a:outerShdw>
                </a:effectLst>
              </a:rPr>
              <a:t>.</a:t>
            </a:r>
          </a:p>
        </p:txBody>
      </p:sp>
      <p:pic>
        <p:nvPicPr>
          <p:cNvPr id="14338" name="Picture 2" descr="ни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019425"/>
            <a:ext cx="2016224" cy="1340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дух"/>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298702"/>
            <a:ext cx="2236068" cy="1469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храм%20с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3066" y="1569670"/>
            <a:ext cx="3720323" cy="2790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395536" y="4509120"/>
            <a:ext cx="8496944" cy="1938992"/>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Никольское кладбище − одно из старейших в Сергиевом Посаде. </a:t>
            </a:r>
            <a:r>
              <a:rPr lang="ru-RU" sz="1200" dirty="0" smtClean="0">
                <a:effectLst>
                  <a:outerShdw blurRad="38100" dist="38100" dir="2700000" algn="tl">
                    <a:srgbClr val="000000">
                      <a:alpha val="43137"/>
                    </a:srgbClr>
                  </a:outerShdw>
                </a:effectLst>
              </a:rPr>
              <a:t> Первое</a:t>
            </a:r>
            <a:r>
              <a:rPr lang="ru-RU" sz="1200" dirty="0">
                <a:effectLst>
                  <a:outerShdw blurRad="38100" dist="38100" dir="2700000" algn="tl">
                    <a:srgbClr val="000000">
                      <a:alpha val="43137"/>
                    </a:srgbClr>
                  </a:outerShdw>
                </a:effectLst>
              </a:rPr>
              <a:t>, обнаруженное захоронение относится 1636 году. Оно принадлежало Якова Петровича Дементьева В исторических документах упоминается он и его сын упоминаются как участники защиты Троице-Сергиева монастыря во время его осады 1608−1610 гг</a:t>
            </a:r>
            <a:r>
              <a:rPr lang="ru-RU" sz="1200" dirty="0" smtClean="0">
                <a:effectLst>
                  <a:outerShdw blurRad="38100" dist="38100" dir="2700000" algn="tl">
                    <a:srgbClr val="000000">
                      <a:alpha val="43137"/>
                    </a:srgbClr>
                  </a:outerShdw>
                </a:effectLst>
              </a:rPr>
              <a:t>.  Никольское </a:t>
            </a:r>
            <a:r>
              <a:rPr lang="ru-RU" sz="1200" dirty="0">
                <a:effectLst>
                  <a:outerShdw blurRad="38100" dist="38100" dir="2700000" algn="tl">
                    <a:srgbClr val="000000">
                      <a:alpha val="43137"/>
                    </a:srgbClr>
                  </a:outerShdw>
                </a:effectLst>
              </a:rPr>
              <a:t>кладбище часто в народе называли «военным». </a:t>
            </a:r>
            <a:r>
              <a:rPr lang="ru-RU" sz="1200" dirty="0" smtClean="0">
                <a:effectLst>
                  <a:outerShdw blurRad="38100" dist="38100" dir="2700000" algn="tl">
                    <a:srgbClr val="000000">
                      <a:alpha val="43137"/>
                    </a:srgbClr>
                  </a:outerShdw>
                </a:effectLst>
              </a:rPr>
              <a:t> Умерших </a:t>
            </a:r>
            <a:r>
              <a:rPr lang="ru-RU" sz="1200" dirty="0">
                <a:effectLst>
                  <a:outerShdw blurRad="38100" dist="38100" dir="2700000" algn="tl">
                    <a:srgbClr val="000000">
                      <a:alpha val="43137"/>
                    </a:srgbClr>
                  </a:outerShdw>
                </a:effectLst>
              </a:rPr>
              <a:t>от ран и болезней в госпиталях города во время Отечественной войны 1812 года, Первой мировой войны и в Великой Отечественной хоронили на Никольском кладбище в братских и отдельных могилах. Кроме того, в 1915−1916 годах здесь, без учёта национальности и вероисповедания, хоронили умерших беженцев из западных губерний России. </a:t>
            </a:r>
            <a:r>
              <a:rPr lang="ru-RU" sz="1200" dirty="0" smtClean="0">
                <a:effectLst>
                  <a:outerShdw blurRad="38100" dist="38100" dir="2700000" algn="tl">
                    <a:srgbClr val="000000">
                      <a:alpha val="43137"/>
                    </a:srgbClr>
                  </a:outerShdw>
                </a:effectLst>
              </a:rPr>
              <a:t> 23 </a:t>
            </a:r>
            <a:r>
              <a:rPr lang="ru-RU" sz="1200" dirty="0">
                <a:effectLst>
                  <a:outerShdw blurRad="38100" dist="38100" dir="2700000" algn="tl">
                    <a:srgbClr val="000000">
                      <a:alpha val="43137"/>
                    </a:srgbClr>
                  </a:outerShdw>
                </a:effectLst>
              </a:rPr>
              <a:t>февраля 1948 г. на кладбище был открыт памятник похороненным бойцам и командирам Красной армии, умершим от ран в госпиталях города. До 1958 года там проводились торжественные митинги 23 февраля и 9 мая. В январе 1952 г. Горисполкомом было принято решение о создании на кладбище Аллеи славы, где предполагалось хоронить участников Великой Отечественной войны. Однако летом того ж года кладбище было закрыто.</a:t>
            </a:r>
          </a:p>
        </p:txBody>
      </p:sp>
    </p:spTree>
    <p:extLst>
      <p:ext uri="{BB962C8B-B14F-4D97-AF65-F5344CB8AC3E}">
        <p14:creationId xmlns:p14="http://schemas.microsoft.com/office/powerpoint/2010/main" val="40695017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7460" t="30507" r="27973" b="13361"/>
          <a:stretch/>
        </p:blipFill>
        <p:spPr bwMode="auto">
          <a:xfrm>
            <a:off x="173423" y="337728"/>
            <a:ext cx="8968295" cy="652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74465" y="557064"/>
            <a:ext cx="237090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Аэродром.</a:t>
            </a:r>
            <a:endParaRPr lang="ru-RU" sz="2800" b="1" dirty="0" smtClean="0">
              <a:ln w="11430"/>
              <a:solidFill>
                <a:srgbClr val="002060"/>
              </a:solidFill>
              <a:effectLst>
                <a:outerShdw blurRad="50800" dist="39000" dir="5460000" algn="tl">
                  <a:srgbClr val="000000">
                    <a:alpha val="38000"/>
                  </a:srgbClr>
                </a:outerShdw>
              </a:effectLst>
            </a:endParaRPr>
          </a:p>
        </p:txBody>
      </p:sp>
      <p:pic>
        <p:nvPicPr>
          <p:cNvPr id="13315" name="Picture 3" descr="Персонал аэрожрома на отдых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170306"/>
            <a:ext cx="2667744" cy="1778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img0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4407" y="3660696"/>
            <a:ext cx="2743200" cy="16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508322" y="1170306"/>
            <a:ext cx="5215806" cy="5078313"/>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t>Перед самым началом Первой Мировой войны под Сергиевским Посадом, на </a:t>
            </a:r>
            <a:r>
              <a:rPr lang="ru-RU" sz="1200" dirty="0" err="1"/>
              <a:t>Клементьевском</a:t>
            </a:r>
            <a:r>
              <a:rPr lang="ru-RU" sz="1200" dirty="0"/>
              <a:t> поле функционировал артиллерийский полигон. Летом 1912 года здесь состоялись комбинированные учения, целью которых была организация коррекции артиллерийского огня с использованием аэропланов типа «Фарман». Об этом писал  московский еженедельник «Искры». После революции </a:t>
            </a:r>
            <a:r>
              <a:rPr lang="ru-RU" sz="1200" dirty="0" err="1"/>
              <a:t>Клементьевское</a:t>
            </a:r>
            <a:r>
              <a:rPr lang="ru-RU" sz="1200" dirty="0"/>
              <a:t> поле как полигон уже не использовалось. В предвоенные годы оно было выделено под застройку жилыми домами Загорскому Электромеханическому заводу</a:t>
            </a:r>
            <a:r>
              <a:rPr lang="ru-RU" sz="1200" dirty="0" smtClean="0"/>
              <a:t>. Первыми </a:t>
            </a:r>
            <a:r>
              <a:rPr lang="ru-RU" sz="1200" dirty="0"/>
              <a:t>объектами, возведенными в годы войны стал военный аэродром.  Распоряжение о его строительстве на западной окраине города, где ныне расположен больничный комплекс, поступило уже на третий день после начала войны. Руководить строительными работами было поручено главному инженеру </a:t>
            </a:r>
            <a:r>
              <a:rPr lang="ru-RU" sz="1200" dirty="0" err="1"/>
              <a:t>горкомхоза</a:t>
            </a:r>
            <a:r>
              <a:rPr lang="ru-RU" sz="1200" dirty="0"/>
              <a:t> Н.А. Виноградову и инженеру </a:t>
            </a:r>
            <a:r>
              <a:rPr lang="ru-RU" sz="1200" dirty="0" err="1"/>
              <a:t>водоканализационного</a:t>
            </a:r>
            <a:r>
              <a:rPr lang="ru-RU" sz="1200" dirty="0"/>
              <a:t> хозяйства Н.А. </a:t>
            </a:r>
            <a:r>
              <a:rPr lang="ru-RU" sz="1200" dirty="0" err="1"/>
              <a:t>Бакееву</a:t>
            </a:r>
            <a:r>
              <a:rPr lang="ru-RU" sz="1200" dirty="0"/>
              <a:t>. Николай Александрович вспоминал? «На перевозке грунта работало около 50 лошадей и несколько грузовых машин. Земляных  механизмов не было. Трое суток от300 до 500 женщин и подростков посменно вели вручную землекопные работы. На четвертые сутки прибыл один бульдозер, но основные работы были уже завершены</a:t>
            </a:r>
            <a:r>
              <a:rPr lang="ru-RU" sz="1200" dirty="0" smtClean="0"/>
              <a:t>». Но </a:t>
            </a:r>
            <a:r>
              <a:rPr lang="ru-RU" sz="1200" dirty="0"/>
              <a:t>недостатком аэродрома оказалось открытое место, на нем сложно было замаскировать военный самолет. Поэтому пришло указание построить еще один аэродром. Выбрали лесную поляну вблизи </a:t>
            </a:r>
            <a:r>
              <a:rPr lang="ru-RU" sz="1200" dirty="0" err="1" smtClean="0"/>
              <a:t>селаБлаговещение</a:t>
            </a:r>
            <a:r>
              <a:rPr lang="ru-RU" sz="1200" dirty="0"/>
              <a:t>. Именно этот аэродром в годы войны стал главной взлетно-посадочной площадкой для советских летчиков. После войны этот аэродром вошел в систему почтовой авиационной связи Московской области. Крылатых почтальонов сменила Авиабаза охраны лесного хозяйства.. </a:t>
            </a:r>
            <a:r>
              <a:rPr lang="ru-RU" sz="1200" dirty="0" smtClean="0"/>
              <a:t>. Дома </a:t>
            </a:r>
            <a:r>
              <a:rPr lang="ru-RU" sz="1200" dirty="0"/>
              <a:t>на Гражданском поселке, на ул. Садовая, где жили сотрудники аэродрома, прозвали в народе «Авиагородком</a:t>
            </a:r>
            <a:r>
              <a:rPr lang="ru-RU" sz="1200" dirty="0" smtClean="0"/>
              <a:t>».</a:t>
            </a:r>
            <a:endParaRPr lang="ru-RU" sz="1200" dirty="0"/>
          </a:p>
        </p:txBody>
      </p:sp>
    </p:spTree>
    <p:extLst>
      <p:ext uri="{BB962C8B-B14F-4D97-AF65-F5344CB8AC3E}">
        <p14:creationId xmlns:p14="http://schemas.microsoft.com/office/powerpoint/2010/main" val="4022240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137" r="51931" b="43097"/>
          <a:stretch/>
        </p:blipFill>
        <p:spPr bwMode="auto">
          <a:xfrm>
            <a:off x="0" y="260648"/>
            <a:ext cx="9161909" cy="650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012"/>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81501" y="1916832"/>
            <a:ext cx="6798905"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ru-RU" sz="6600" b="1" dirty="0" smtClean="0">
                <a:solidFill>
                  <a:srgbClr val="C00000"/>
                </a:solidFill>
              </a:rPr>
              <a:t>Памятники землякам</a:t>
            </a:r>
            <a:endParaRPr lang="ru-RU" sz="6600" dirty="0">
              <a:solidFill>
                <a:srgbClr val="C00000"/>
              </a:solidFill>
            </a:endParaRPr>
          </a:p>
        </p:txBody>
      </p:sp>
    </p:spTree>
    <p:extLst>
      <p:ext uri="{BB962C8B-B14F-4D97-AF65-F5344CB8AC3E}">
        <p14:creationId xmlns:p14="http://schemas.microsoft.com/office/powerpoint/2010/main" val="17915882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144" t="16511" r="28180" b="25047"/>
          <a:stretch/>
        </p:blipFill>
        <p:spPr bwMode="auto">
          <a:xfrm>
            <a:off x="142978" y="188640"/>
            <a:ext cx="8880620" cy="663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5" y="-40457"/>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20" t="48388" r="39480" b="48929"/>
          <a:stretch/>
        </p:blipFill>
        <p:spPr bwMode="auto">
          <a:xfrm>
            <a:off x="6028962" y="3810000"/>
            <a:ext cx="148284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9" name="Picture 1" descr="мемориал на красюковке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455" y="1401080"/>
            <a:ext cx="3851453" cy="2892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722065" y="4725144"/>
            <a:ext cx="7882383" cy="1384995"/>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Памятник землякам, погибшим в годы Великой Отечественной войны на ул. Бульварная был открыт 9 мая 1985 года. Это –память о поколении «</a:t>
            </a:r>
            <a:r>
              <a:rPr lang="ru-RU" sz="1200" dirty="0" err="1">
                <a:effectLst>
                  <a:outerShdw blurRad="38100" dist="38100" dir="2700000" algn="tl">
                    <a:srgbClr val="000000">
                      <a:alpha val="43137"/>
                    </a:srgbClr>
                  </a:outerShdw>
                </a:effectLst>
              </a:rPr>
              <a:t>красюковских</a:t>
            </a:r>
            <a:r>
              <a:rPr lang="ru-RU" sz="1200" dirty="0">
                <a:effectLst>
                  <a:outerShdw blurRad="38100" dist="38100" dir="2700000" algn="tl">
                    <a:srgbClr val="000000">
                      <a:alpha val="43137"/>
                    </a:srgbClr>
                  </a:outerShdw>
                </a:effectLst>
              </a:rPr>
              <a:t> мальчишек», которые в 1939 году договорились встретиться через 10 лет. Те, кто пережил войну, раз в пять лет, 2 мая, встречаются на родной улице</a:t>
            </a:r>
            <a:r>
              <a:rPr lang="ru-RU" sz="1200" dirty="0" smtClean="0">
                <a:effectLst>
                  <a:outerShdw blurRad="38100" dist="38100" dir="2700000" algn="tl">
                    <a:srgbClr val="000000">
                      <a:alpha val="43137"/>
                    </a:srgbClr>
                  </a:outerShdw>
                </a:effectLst>
              </a:rPr>
              <a:t>. Еще </a:t>
            </a:r>
            <a:r>
              <a:rPr lang="ru-RU" sz="1200" dirty="0">
                <a:effectLst>
                  <a:outerShdw blurRad="38100" dist="38100" dir="2700000" algn="tl">
                    <a:srgbClr val="000000">
                      <a:alpha val="43137"/>
                    </a:srgbClr>
                  </a:outerShdw>
                </a:effectLst>
              </a:rPr>
              <a:t>в 1965 году к 20- </a:t>
            </a:r>
            <a:r>
              <a:rPr lang="ru-RU" sz="1200" dirty="0" err="1">
                <a:effectLst>
                  <a:outerShdw blurRad="38100" dist="38100" dir="2700000" algn="tl">
                    <a:srgbClr val="000000">
                      <a:alpha val="43137"/>
                    </a:srgbClr>
                  </a:outerShdw>
                </a:effectLst>
              </a:rPr>
              <a:t>летию</a:t>
            </a:r>
            <a:r>
              <a:rPr lang="ru-RU" sz="1200" dirty="0">
                <a:effectLst>
                  <a:outerShdw blurRad="38100" dist="38100" dir="2700000" algn="tl">
                    <a:srgbClr val="000000">
                      <a:alpha val="43137"/>
                    </a:srgbClr>
                  </a:outerShdw>
                </a:effectLst>
              </a:rPr>
              <a:t> Победы, доска с 14 именами погибших была установлена на здании начальной школы №13 (ныне –храм во имя Архистратига Михаила). После закрытия школы доску демонтировали. Начался долгий путь к созданию памятника</a:t>
            </a:r>
            <a:r>
              <a:rPr lang="ru-RU" sz="1200" dirty="0" smtClean="0">
                <a:effectLst>
                  <a:outerShdw blurRad="38100" dist="38100" dir="2700000" algn="tl">
                    <a:srgbClr val="000000">
                      <a:alpha val="43137"/>
                    </a:srgbClr>
                  </a:outerShdw>
                </a:effectLst>
              </a:rPr>
              <a:t>. В </a:t>
            </a:r>
            <a:r>
              <a:rPr lang="ru-RU" sz="1200" dirty="0">
                <a:effectLst>
                  <a:outerShdw blurRad="38100" dist="38100" dir="2700000" algn="tl">
                    <a:srgbClr val="000000">
                      <a:alpha val="43137"/>
                    </a:srgbClr>
                  </a:outerShdw>
                </a:effectLst>
              </a:rPr>
              <a:t>дни воинской славы это место собирает людей разных поколений. Над памятником шефствуют ребята из СОШ №19 (Рабочий поселок).</a:t>
            </a:r>
          </a:p>
        </p:txBody>
      </p:sp>
      <p:sp>
        <p:nvSpPr>
          <p:cNvPr id="11" name="Прямоугольник 10"/>
          <p:cNvSpPr/>
          <p:nvPr/>
        </p:nvSpPr>
        <p:spPr>
          <a:xfrm>
            <a:off x="722065" y="404664"/>
            <a:ext cx="392088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Бульварная</a:t>
            </a:r>
            <a:r>
              <a:rPr lang="ru-RU" sz="2800" b="1" dirty="0" smtClean="0">
                <a:ln w="11430"/>
                <a:solidFill>
                  <a:srgbClr val="002060"/>
                </a:soli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42749849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144" t="16511" r="28180" b="25047"/>
          <a:stretch/>
        </p:blipFill>
        <p:spPr bwMode="auto">
          <a:xfrm>
            <a:off x="142978" y="188640"/>
            <a:ext cx="8880620" cy="663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5" y="-40457"/>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20" t="48388" r="39480" b="48929"/>
          <a:stretch/>
        </p:blipFill>
        <p:spPr bwMode="auto">
          <a:xfrm>
            <a:off x="6028962" y="3810000"/>
            <a:ext cx="148284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22890" y="5013176"/>
            <a:ext cx="8280919" cy="1200329"/>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В 1980 </a:t>
            </a:r>
            <a:r>
              <a:rPr lang="ru-RU" sz="1200" dirty="0" err="1">
                <a:effectLst>
                  <a:outerShdw blurRad="38100" dist="38100" dir="2700000" algn="tl">
                    <a:srgbClr val="000000">
                      <a:alpha val="43137"/>
                    </a:srgbClr>
                  </a:outerShdw>
                </a:effectLst>
              </a:rPr>
              <a:t>г.в</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Птицеграде</a:t>
            </a:r>
            <a:r>
              <a:rPr lang="ru-RU" sz="1200" dirty="0">
                <a:effectLst>
                  <a:outerShdw blurRad="38100" dist="38100" dir="2700000" algn="tl">
                    <a:srgbClr val="000000">
                      <a:alpha val="43137"/>
                    </a:srgbClr>
                  </a:outerShdw>
                </a:effectLst>
              </a:rPr>
              <a:t> был установлен  памятник воинам –сотрудникам ВНИТИП, погибшим в боях в годы Великой Отечественной войны (вблизи дома 1 по </a:t>
            </a:r>
            <a:r>
              <a:rPr lang="ru-RU" sz="1200" dirty="0" err="1" smtClean="0">
                <a:effectLst>
                  <a:outerShdw blurRad="38100" dist="38100" dir="2700000" algn="tl">
                    <a:srgbClr val="000000">
                      <a:alpha val="43137"/>
                    </a:srgbClr>
                  </a:outerShdw>
                </a:effectLst>
              </a:rPr>
              <a:t>ул.Маслиева</a:t>
            </a:r>
            <a:r>
              <a:rPr lang="ru-RU" sz="1200" dirty="0" smtClean="0">
                <a:effectLst>
                  <a:outerShdw blurRad="38100" dist="38100" dir="2700000" algn="tl">
                    <a:srgbClr val="000000">
                      <a:alpha val="43137"/>
                    </a:srgbClr>
                  </a:outerShdw>
                </a:effectLst>
              </a:rPr>
              <a:t>).</a:t>
            </a:r>
            <a:endParaRPr lang="ru-RU" sz="1200" dirty="0">
              <a:effectLst>
                <a:outerShdw blurRad="38100" dist="38100" dir="2700000" algn="tl">
                  <a:srgbClr val="000000">
                    <a:alpha val="43137"/>
                  </a:srgbClr>
                </a:outerShdw>
              </a:effectLst>
            </a:endParaRPr>
          </a:p>
          <a:p>
            <a:r>
              <a:rPr lang="ru-RU" sz="1200" dirty="0">
                <a:effectLst>
                  <a:outerShdw blurRad="38100" dist="38100" dir="2700000" algn="tl">
                    <a:srgbClr val="000000">
                      <a:alpha val="43137"/>
                    </a:srgbClr>
                  </a:outerShdw>
                </a:effectLst>
              </a:rPr>
              <a:t> </a:t>
            </a:r>
            <a:r>
              <a:rPr lang="ru-RU" sz="1200" dirty="0" smtClean="0">
                <a:effectLst>
                  <a:outerShdw blurRad="38100" dist="38100" dir="2700000" algn="tl">
                    <a:srgbClr val="000000">
                      <a:alpha val="43137"/>
                    </a:srgbClr>
                  </a:outerShdw>
                </a:effectLst>
              </a:rPr>
              <a:t>Памятный </a:t>
            </a:r>
            <a:r>
              <a:rPr lang="ru-RU" sz="1200" dirty="0">
                <a:effectLst>
                  <a:outerShdw blurRad="38100" dist="38100" dir="2700000" algn="tl">
                    <a:srgbClr val="000000">
                      <a:alpha val="43137"/>
                    </a:srgbClr>
                  </a:outerShdw>
                </a:effectLst>
              </a:rPr>
              <a:t>знак в честь жителей Восточного поселка (Козьей горки), погибших в войнах и конфликтах ХХ века установлен в 2012 г. на площади Юннатов (Восточный поселок). </a:t>
            </a:r>
            <a:endParaRPr lang="ru-RU" sz="1200" dirty="0" smtClean="0">
              <a:effectLst>
                <a:outerShdw blurRad="38100" dist="38100" dir="2700000" algn="tl">
                  <a:srgbClr val="000000">
                    <a:alpha val="43137"/>
                  </a:srgbClr>
                </a:outerShdw>
              </a:effectLst>
            </a:endParaRPr>
          </a:p>
          <a:p>
            <a:r>
              <a:rPr lang="ru-RU" sz="1200" dirty="0" smtClean="0">
                <a:effectLst>
                  <a:outerShdw blurRad="38100" dist="38100" dir="2700000" algn="tl">
                    <a:srgbClr val="000000">
                      <a:alpha val="43137"/>
                    </a:srgbClr>
                  </a:outerShdw>
                </a:effectLst>
              </a:rPr>
              <a:t>А </a:t>
            </a:r>
            <a:r>
              <a:rPr lang="ru-RU" sz="1200" dirty="0">
                <a:effectLst>
                  <a:outerShdw blurRad="38100" dist="38100" dir="2700000" algn="tl">
                    <a:srgbClr val="000000">
                      <a:alpha val="43137"/>
                    </a:srgbClr>
                  </a:outerShdw>
                </a:effectLst>
              </a:rPr>
              <a:t>в 2013 г. на ул. </a:t>
            </a:r>
            <a:r>
              <a:rPr lang="ru-RU" sz="1200" dirty="0" err="1">
                <a:effectLst>
                  <a:outerShdw blurRad="38100" dist="38100" dir="2700000" algn="tl">
                    <a:srgbClr val="000000">
                      <a:alpha val="43137"/>
                    </a:srgbClr>
                  </a:outerShdw>
                </a:effectLst>
              </a:rPr>
              <a:t>Воробьевской</a:t>
            </a:r>
            <a:r>
              <a:rPr lang="ru-RU" sz="1200" dirty="0">
                <a:effectLst>
                  <a:outerShdw blurRad="38100" dist="38100" dir="2700000" algn="tl">
                    <a:srgbClr val="000000">
                      <a:alpha val="43137"/>
                    </a:srgbClr>
                  </a:outerShdw>
                </a:effectLst>
              </a:rPr>
              <a:t> установлен закладной камень аллеи памяти погибших в годы войны жителей </a:t>
            </a:r>
            <a:r>
              <a:rPr lang="ru-RU" sz="1200" dirty="0" err="1">
                <a:effectLst>
                  <a:outerShdw blurRad="38100" dist="38100" dir="2700000" algn="tl">
                    <a:srgbClr val="000000">
                      <a:alpha val="43137"/>
                    </a:srgbClr>
                  </a:outerShdw>
                </a:effectLst>
              </a:rPr>
              <a:t>Клементьевского</a:t>
            </a:r>
            <a:r>
              <a:rPr lang="ru-RU" sz="1200" dirty="0">
                <a:effectLst>
                  <a:outerShdw blurRad="38100" dist="38100" dir="2700000" algn="tl">
                    <a:srgbClr val="000000">
                      <a:alpha val="43137"/>
                    </a:srgbClr>
                  </a:outerShdw>
                </a:effectLst>
              </a:rPr>
              <a:t> поселка.</a:t>
            </a:r>
          </a:p>
        </p:txBody>
      </p:sp>
      <p:sp>
        <p:nvSpPr>
          <p:cNvPr id="11" name="Прямоугольник 10"/>
          <p:cNvSpPr/>
          <p:nvPr/>
        </p:nvSpPr>
        <p:spPr>
          <a:xfrm>
            <a:off x="722040" y="732443"/>
            <a:ext cx="793653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a:t>
            </a:r>
            <a:r>
              <a:rPr lang="ru-RU" sz="3600" b="1" dirty="0" err="1" smtClean="0">
                <a:ln w="11430"/>
                <a:solidFill>
                  <a:srgbClr val="002060"/>
                </a:solidFill>
                <a:effectLst>
                  <a:outerShdw blurRad="50800" dist="39000" dir="5460000" algn="tl">
                    <a:srgbClr val="000000">
                      <a:alpha val="38000"/>
                    </a:srgbClr>
                  </a:outerShdw>
                </a:effectLst>
              </a:rPr>
              <a:t>Маслиева</a:t>
            </a:r>
            <a:r>
              <a:rPr lang="ru-RU" sz="3600" b="1" dirty="0" smtClean="0">
                <a:ln w="11430"/>
                <a:solidFill>
                  <a:srgbClr val="002060"/>
                </a:solidFill>
                <a:effectLst>
                  <a:outerShdw blurRad="50800" dist="39000" dir="5460000" algn="tl">
                    <a:srgbClr val="000000">
                      <a:alpha val="38000"/>
                    </a:srgbClr>
                  </a:outerShdw>
                </a:effectLst>
              </a:rPr>
              <a:t>. Улица </a:t>
            </a:r>
            <a:r>
              <a:rPr lang="ru-RU" sz="3600" b="1" dirty="0" err="1" smtClean="0">
                <a:ln w="11430"/>
                <a:solidFill>
                  <a:srgbClr val="002060"/>
                </a:solidFill>
                <a:effectLst>
                  <a:outerShdw blurRad="50800" dist="39000" dir="5460000" algn="tl">
                    <a:srgbClr val="000000">
                      <a:alpha val="38000"/>
                    </a:srgbClr>
                  </a:outerShdw>
                </a:effectLst>
              </a:rPr>
              <a:t>Воробьевская</a:t>
            </a:r>
            <a:r>
              <a:rPr lang="ru-RU" sz="2800" b="1" dirty="0" smtClean="0">
                <a:ln w="11430"/>
                <a:solidFill>
                  <a:srgbClr val="002060"/>
                </a:solidFill>
                <a:effectLst>
                  <a:outerShdw blurRad="50800" dist="39000" dir="5460000" algn="tl">
                    <a:srgbClr val="000000">
                      <a:alpha val="38000"/>
                    </a:srgbClr>
                  </a:outerShdw>
                </a:effectLst>
              </a:rPr>
              <a:t>.</a:t>
            </a:r>
          </a:p>
        </p:txBody>
      </p:sp>
      <p:pic>
        <p:nvPicPr>
          <p:cNvPr id="51202" name="Picture 2" descr="Памятник в Птицеград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132856"/>
            <a:ext cx="2227037" cy="2383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мемориал на воробьевке"/>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6856" y="2132856"/>
            <a:ext cx="3012701" cy="2253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8648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137" r="51931" b="43097"/>
          <a:stretch/>
        </p:blipFill>
        <p:spPr bwMode="auto">
          <a:xfrm>
            <a:off x="0" y="260648"/>
            <a:ext cx="9161909" cy="650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012"/>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47664" y="2332265"/>
            <a:ext cx="6798905"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ru-RU" sz="6600" b="1" dirty="0" smtClean="0">
                <a:solidFill>
                  <a:srgbClr val="C00000"/>
                </a:solidFill>
              </a:rPr>
              <a:t>Школьные музеи</a:t>
            </a:r>
            <a:endParaRPr lang="ru-RU" sz="6600" dirty="0">
              <a:solidFill>
                <a:srgbClr val="C00000"/>
              </a:solidFill>
            </a:endParaRPr>
          </a:p>
        </p:txBody>
      </p:sp>
    </p:spTree>
    <p:extLst>
      <p:ext uri="{BB962C8B-B14F-4D97-AF65-F5344CB8AC3E}">
        <p14:creationId xmlns:p14="http://schemas.microsoft.com/office/powerpoint/2010/main" val="148595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26" y="3845"/>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99592" y="332656"/>
            <a:ext cx="4572000"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r>
              <a:rPr lang="ru-RU" sz="3600" b="1" dirty="0" smtClean="0">
                <a:ln w="11430"/>
                <a:solidFill>
                  <a:srgbClr val="002060"/>
                </a:solidFill>
                <a:effectLst>
                  <a:outerShdw blurRad="50800" dist="39000" dir="5460000" algn="tl">
                    <a:srgbClr val="000000">
                      <a:alpha val="38000"/>
                    </a:srgbClr>
                  </a:outerShdw>
                </a:effectLst>
              </a:rPr>
              <a:t>Музей-заповедник</a:t>
            </a:r>
            <a:endParaRPr lang="ru-RU" sz="3600" b="1" dirty="0">
              <a:ln w="11430"/>
              <a:solidFill>
                <a:srgbClr val="002060"/>
              </a:solidFill>
              <a:effectLst>
                <a:outerShdw blurRad="50800" dist="39000" dir="5460000" algn="tl">
                  <a:srgbClr val="000000">
                    <a:alpha val="38000"/>
                  </a:srgbClr>
                </a:outerShdw>
              </a:effectLst>
            </a:endParaRPr>
          </a:p>
        </p:txBody>
      </p:sp>
      <p:sp>
        <p:nvSpPr>
          <p:cNvPr id="2" name="Rectangle 1"/>
          <p:cNvSpPr>
            <a:spLocks noChangeArrowheads="1"/>
          </p:cNvSpPr>
          <p:nvPr/>
        </p:nvSpPr>
        <p:spPr bwMode="auto">
          <a:xfrm>
            <a:off x="642656" y="1587277"/>
            <a:ext cx="8105807" cy="1754326"/>
          </a:xfrm>
          <a:prstGeom prst="rect">
            <a:avLst/>
          </a:prstGeom>
          <a:ln>
            <a:no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1941 году работа Музея была приостановлена, коллекции его эвакуированы в Соликамск. Эвакуация особо ценных экспонатов (в том числе рака с мощами Преподобного Сергия Радонежского) в город Соликамск Пермской области заключалась в отправке 42 ящиков с ценными предметами, которые вернулись в ноябре 1944 года. Часть фондов была упакована и спрятана в тайниках. Несмотря на то, что музей считался законсервированным, уже летом 1942 г. состоялась временная выставка «История монастыря Х1У-ХХ века». Удалось  возобновить военно-исторический отдел и отдел «Быт высшего духовенства». В 1942 г. была развернута выставка «Вторая Отечественная война и разгром немцев под Москвой». 25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летие</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музея в апреле 1945 г. было ознаменовано выставкой, посвященной Андрею Рублеву. За сохранение коллекций 18 сотрудников были награждены медалью «За доблестный труд в Великой Отечественной войне 1941-1945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гг</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Возглавлявший музей–заповедник в предвоенные годы  </a:t>
            </a:r>
            <a:r>
              <a:rPr kumimoji="0" lang="ru-RU" sz="1200"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Иван Захарович Птицын </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погиб в годы войны.</a:t>
            </a:r>
            <a:endParaRPr kumimoji="0" lang="ru-RU" sz="9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p:txBody>
      </p:sp>
      <p:pic>
        <p:nvPicPr>
          <p:cNvPr id="2050" name="Picture 2" descr="C:\Users\Алла Анатольевна\Desktop\ИМЯ НА КАРТЕ\в библиотеку ил.20 апреля\вший корпус СПГИХМЗ в Лавре.jpg"/>
          <p:cNvPicPr>
            <a:picLocks noChangeAspect="1" noChangeArrowheads="1"/>
          </p:cNvPicPr>
          <p:nvPr/>
        </p:nvPicPr>
        <p:blipFill rotWithShape="1">
          <a:blip r:embed="rId4">
            <a:extLst>
              <a:ext uri="{28A0092B-C50C-407E-A947-70E740481C1C}">
                <a14:useLocalDpi xmlns:a14="http://schemas.microsoft.com/office/drawing/2010/main" val="0"/>
              </a:ext>
            </a:extLst>
          </a:blip>
          <a:srcRect b="20067"/>
          <a:stretch/>
        </p:blipFill>
        <p:spPr bwMode="auto">
          <a:xfrm>
            <a:off x="590229" y="3861048"/>
            <a:ext cx="3888432" cy="2331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Алла Анатольевна\Desktop\ИМЯ НА КАРТЕ\в библиотеку ил.20 апреля\птицын.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4007" y="3904580"/>
            <a:ext cx="1711417" cy="2244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179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20" t="48388" r="39480" b="48929"/>
          <a:stretch/>
        </p:blipFill>
        <p:spPr bwMode="auto">
          <a:xfrm>
            <a:off x="6028962" y="3810000"/>
            <a:ext cx="148284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22890" y="5013176"/>
            <a:ext cx="8280919" cy="276999"/>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t>В Сергиевом Посаде есть несколько школьных музеев, посвященных событиям Великой Отечественной войны.</a:t>
            </a:r>
          </a:p>
        </p:txBody>
      </p:sp>
      <p:grpSp>
        <p:nvGrpSpPr>
          <p:cNvPr id="2" name="Группа 1"/>
          <p:cNvGrpSpPr/>
          <p:nvPr/>
        </p:nvGrpSpPr>
        <p:grpSpPr>
          <a:xfrm>
            <a:off x="-30138" y="116632"/>
            <a:ext cx="9120361" cy="6846143"/>
            <a:chOff x="23638" y="0"/>
            <a:chExt cx="9120361" cy="6846143"/>
          </a:xfrm>
        </p:grpSpPr>
        <p:pic>
          <p:nvPicPr>
            <p:cNvPr id="53251" name="Picture 3"/>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4517" t="26079" r="27364" b="11460"/>
            <a:stretch/>
          </p:blipFill>
          <p:spPr bwMode="auto">
            <a:xfrm>
              <a:off x="23638" y="0"/>
              <a:ext cx="9120361" cy="684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088" t="71690" r="36541" b="25951"/>
            <a:stretch/>
          </p:blipFill>
          <p:spPr bwMode="auto">
            <a:xfrm>
              <a:off x="6012169" y="5013176"/>
              <a:ext cx="1924050" cy="25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22" y="-1"/>
            <a:ext cx="9186451" cy="696277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91413" y="548680"/>
            <a:ext cx="7522368" cy="150810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a:t>
            </a:r>
            <a:r>
              <a:rPr lang="ru-RU" sz="3600" b="1" dirty="0" err="1" smtClean="0">
                <a:ln w="11430"/>
                <a:solidFill>
                  <a:srgbClr val="002060"/>
                </a:solidFill>
                <a:effectLst>
                  <a:outerShdw blurRad="50800" dist="39000" dir="5460000" algn="tl">
                    <a:srgbClr val="000000">
                      <a:alpha val="38000"/>
                    </a:srgbClr>
                  </a:outerShdw>
                </a:effectLst>
              </a:rPr>
              <a:t>Птицеградская</a:t>
            </a:r>
            <a:r>
              <a:rPr lang="ru-RU" sz="3600" b="1" dirty="0" smtClean="0">
                <a:ln w="11430"/>
                <a:solidFill>
                  <a:srgbClr val="002060"/>
                </a:solidFill>
                <a:effectLst>
                  <a:outerShdw blurRad="50800" dist="39000" dir="5460000" algn="tl">
                    <a:srgbClr val="000000">
                      <a:alpha val="38000"/>
                    </a:srgbClr>
                  </a:outerShdw>
                </a:effectLst>
              </a:rPr>
              <a:t>, д.1.</a:t>
            </a:r>
          </a:p>
          <a:p>
            <a:r>
              <a:rPr lang="ru-RU" sz="2800" b="1" dirty="0" smtClean="0">
                <a:solidFill>
                  <a:srgbClr val="002060"/>
                </a:solidFill>
              </a:rPr>
              <a:t>Музей боевой славы 16 (249) гвардейской </a:t>
            </a:r>
            <a:r>
              <a:rPr lang="ru-RU" sz="2800" b="1" dirty="0" err="1" smtClean="0">
                <a:solidFill>
                  <a:srgbClr val="002060"/>
                </a:solidFill>
              </a:rPr>
              <a:t>Карачевской</a:t>
            </a:r>
            <a:r>
              <a:rPr lang="ru-RU" sz="2800" b="1" dirty="0" smtClean="0">
                <a:solidFill>
                  <a:srgbClr val="002060"/>
                </a:solidFill>
              </a:rPr>
              <a:t> стрелковой дивизии  МОУ №8.</a:t>
            </a:r>
            <a:endParaRPr lang="ru-RU" sz="2800" b="1" dirty="0" smtClean="0">
              <a:ln w="11430"/>
              <a:solidFill>
                <a:srgbClr val="002060"/>
              </a:solidFill>
              <a:effectLst>
                <a:outerShdw blurRad="50800" dist="39000" dir="5460000" algn="tl">
                  <a:srgbClr val="000000">
                    <a:alpha val="38000"/>
                  </a:srgbClr>
                </a:outerShdw>
              </a:effectLst>
            </a:endParaRPr>
          </a:p>
        </p:txBody>
      </p:sp>
      <p:pic>
        <p:nvPicPr>
          <p:cNvPr id="53250" name="Picture 2" descr="школа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6228" y="2348148"/>
            <a:ext cx="3326211" cy="2383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611560" y="2438906"/>
            <a:ext cx="3741037" cy="3046988"/>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b="1" dirty="0">
                <a:effectLst>
                  <a:outerShdw blurRad="38100" dist="38100" dir="2700000" algn="tl">
                    <a:srgbClr val="000000">
                      <a:alpha val="43137"/>
                    </a:srgbClr>
                  </a:outerShdw>
                </a:effectLst>
              </a:rPr>
              <a:t>МУЗЕЙ БОЕВОЙ СЛАВЫ 16 (249) ГВАРДЕЙСКОЙ КАРАЧЕВСКОЙ СТРЕЛКОВОЙ ДИВИЗИИ  МОУ №8</a:t>
            </a:r>
            <a:r>
              <a:rPr lang="ru-RU" sz="1200" dirty="0">
                <a:effectLst>
                  <a:outerShdw blurRad="38100" dist="38100" dir="2700000" algn="tl">
                    <a:srgbClr val="000000">
                      <a:alpha val="43137"/>
                    </a:srgbClr>
                  </a:outerShdw>
                </a:effectLst>
              </a:rPr>
              <a:t> </a:t>
            </a:r>
          </a:p>
          <a:p>
            <a:r>
              <a:rPr lang="ru-RU" sz="1200" dirty="0" smtClean="0">
                <a:effectLst>
                  <a:outerShdw blurRad="38100" dist="38100" dir="2700000" algn="tl">
                    <a:srgbClr val="000000">
                      <a:alpha val="43137"/>
                    </a:srgbClr>
                  </a:outerShdw>
                </a:effectLst>
              </a:rPr>
              <a:t>был </a:t>
            </a:r>
            <a:r>
              <a:rPr lang="ru-RU" sz="1200" dirty="0">
                <a:effectLst>
                  <a:outerShdw blurRad="38100" dist="38100" dir="2700000" algn="tl">
                    <a:srgbClr val="000000">
                      <a:alpha val="43137"/>
                    </a:srgbClr>
                  </a:outerShdw>
                </a:effectLst>
              </a:rPr>
              <a:t>открыт 27 февраля 1982 </a:t>
            </a:r>
            <a:r>
              <a:rPr lang="ru-RU" sz="1200" dirty="0" smtClean="0">
                <a:effectLst>
                  <a:outerShdw blurRad="38100" dist="38100" dir="2700000" algn="tl">
                    <a:srgbClr val="000000">
                      <a:alpha val="43137"/>
                    </a:srgbClr>
                  </a:outerShdw>
                </a:effectLst>
              </a:rPr>
              <a:t>года.</a:t>
            </a:r>
          </a:p>
          <a:p>
            <a:r>
              <a:rPr lang="ru-RU" sz="1200" dirty="0" smtClean="0">
                <a:effectLst>
                  <a:outerShdw blurRad="38100" dist="38100" dir="2700000" algn="tl">
                    <a:srgbClr val="000000">
                      <a:alpha val="43137"/>
                    </a:srgbClr>
                  </a:outerShdw>
                </a:effectLst>
              </a:rPr>
              <a:t>Руководитель </a:t>
            </a:r>
            <a:r>
              <a:rPr lang="ru-RU" sz="1200" dirty="0">
                <a:effectLst>
                  <a:outerShdw blurRad="38100" dist="38100" dir="2700000" algn="tl">
                    <a:srgbClr val="000000">
                      <a:alpha val="43137"/>
                    </a:srgbClr>
                  </a:outerShdw>
                </a:effectLst>
              </a:rPr>
              <a:t>Елена Даниловна </a:t>
            </a:r>
            <a:r>
              <a:rPr lang="ru-RU" sz="1200" dirty="0" smtClean="0">
                <a:effectLst>
                  <a:outerShdw blurRad="38100" dist="38100" dir="2700000" algn="tl">
                    <a:srgbClr val="000000">
                      <a:alpha val="43137"/>
                    </a:srgbClr>
                  </a:outerShdw>
                </a:effectLst>
              </a:rPr>
              <a:t>Бутко.</a:t>
            </a:r>
          </a:p>
          <a:p>
            <a:r>
              <a:rPr lang="ru-RU" sz="1200" dirty="0" smtClean="0">
                <a:effectLst>
                  <a:outerShdw blurRad="38100" dist="38100" dir="2700000" algn="tl">
                    <a:srgbClr val="000000">
                      <a:alpha val="43137"/>
                    </a:srgbClr>
                  </a:outerShdw>
                </a:effectLst>
              </a:rPr>
              <a:t>Разделы </a:t>
            </a:r>
            <a:r>
              <a:rPr lang="ru-RU" sz="1200" dirty="0">
                <a:effectLst>
                  <a:outerShdw blurRad="38100" dist="38100" dir="2700000" algn="tl">
                    <a:srgbClr val="000000">
                      <a:alpha val="43137"/>
                    </a:srgbClr>
                  </a:outerShdw>
                </a:effectLst>
              </a:rPr>
              <a:t>экспозиции:</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-Боевой </a:t>
            </a:r>
            <a:r>
              <a:rPr lang="ru-RU" sz="1200" dirty="0">
                <a:effectLst>
                  <a:outerShdw blurRad="38100" dist="38100" dir="2700000" algn="tl">
                    <a:srgbClr val="000000">
                      <a:alpha val="43137"/>
                    </a:srgbClr>
                  </a:outerShdw>
                </a:effectLst>
              </a:rPr>
              <a:t>путь 16 Гвардейской стрелковой дивизии </a:t>
            </a:r>
            <a:r>
              <a:rPr lang="ru-RU" sz="1200" dirty="0" smtClean="0">
                <a:effectLst>
                  <a:outerShdw blurRad="38100" dist="38100" dir="2700000" algn="tl">
                    <a:srgbClr val="000000">
                      <a:alpha val="43137"/>
                    </a:srgbClr>
                  </a:outerShdw>
                </a:effectLst>
              </a:rPr>
              <a:t>;</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-Комната Памяти; </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-Загорск </a:t>
            </a:r>
            <a:r>
              <a:rPr lang="ru-RU" sz="1200" dirty="0">
                <a:effectLst>
                  <a:outerShdw blurRad="38100" dist="38100" dir="2700000" algn="tl">
                    <a:srgbClr val="000000">
                      <a:alpha val="43137"/>
                    </a:srgbClr>
                  </a:outerShdw>
                </a:effectLst>
              </a:rPr>
              <a:t>в годы ВОВ </a:t>
            </a:r>
            <a:r>
              <a:rPr lang="ru-RU" sz="1200" dirty="0" smtClean="0">
                <a:effectLst>
                  <a:outerShdw blurRad="38100" dist="38100" dir="2700000" algn="tl">
                    <a:srgbClr val="000000">
                      <a:alpha val="43137"/>
                    </a:srgbClr>
                  </a:outerShdw>
                </a:effectLst>
              </a:rPr>
              <a:t>;</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-Герой </a:t>
            </a:r>
            <a:r>
              <a:rPr lang="ru-RU" sz="1200" dirty="0">
                <a:effectLst>
                  <a:outerShdw blurRad="38100" dist="38100" dir="2700000" algn="tl">
                    <a:srgbClr val="000000">
                      <a:alpha val="43137"/>
                    </a:srgbClr>
                  </a:outerShdw>
                </a:effectLst>
              </a:rPr>
              <a:t>Советского Союза - Юрий </a:t>
            </a:r>
            <a:r>
              <a:rPr lang="ru-RU" sz="1200" dirty="0" smtClean="0">
                <a:effectLst>
                  <a:outerShdw blurRad="38100" dist="38100" dir="2700000" algn="tl">
                    <a:srgbClr val="000000">
                      <a:alpha val="43137"/>
                    </a:srgbClr>
                  </a:outerShdw>
                </a:effectLst>
              </a:rPr>
              <a:t>Смирнов; </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-Герои – </a:t>
            </a:r>
            <a:r>
              <a:rPr lang="ru-RU" sz="1200" dirty="0" err="1" smtClean="0">
                <a:effectLst>
                  <a:outerShdw blurRad="38100" dist="38100" dir="2700000" algn="tl">
                    <a:srgbClr val="000000">
                      <a:alpha val="43137"/>
                    </a:srgbClr>
                  </a:outerShdw>
                </a:effectLst>
              </a:rPr>
              <a:t>карачевцы</a:t>
            </a:r>
            <a:r>
              <a:rPr lang="ru-RU" sz="1200" dirty="0" smtClean="0">
                <a:effectLst>
                  <a:outerShdw blurRad="38100" dist="38100" dir="2700000" algn="tl">
                    <a:srgbClr val="000000">
                      <a:alpha val="43137"/>
                    </a:srgbClr>
                  </a:outerShdw>
                </a:effectLst>
              </a:rPr>
              <a:t>; </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-Командиры </a:t>
            </a:r>
            <a:r>
              <a:rPr lang="ru-RU" sz="1200" dirty="0">
                <a:effectLst>
                  <a:outerShdw blurRad="38100" dist="38100" dir="2700000" algn="tl">
                    <a:srgbClr val="000000">
                      <a:alpha val="43137"/>
                    </a:srgbClr>
                  </a:outerShdw>
                </a:effectLst>
              </a:rPr>
              <a:t>16 </a:t>
            </a:r>
            <a:r>
              <a:rPr lang="ru-RU" sz="1200" dirty="0" smtClean="0">
                <a:effectLst>
                  <a:outerShdw blurRad="38100" dist="38100" dir="2700000" algn="tl">
                    <a:srgbClr val="000000">
                      <a:alpha val="43137"/>
                    </a:srgbClr>
                  </a:outerShdw>
                </a:effectLst>
              </a:rPr>
              <a:t>гвардейской. </a:t>
            </a:r>
            <a:endParaRPr lang="ru-RU" sz="1200" dirty="0">
              <a:effectLst>
                <a:outerShdw blurRad="38100" dist="38100" dir="2700000" algn="tl">
                  <a:srgbClr val="000000">
                    <a:alpha val="43137"/>
                  </a:srgbClr>
                </a:outerShdw>
              </a:effectLst>
            </a:endParaRPr>
          </a:p>
          <a:p>
            <a:endParaRPr lang="ru-RU" sz="1200" dirty="0">
              <a:effectLst>
                <a:outerShdw blurRad="38100" dist="38100" dir="2700000" algn="tl">
                  <a:srgbClr val="000000">
                    <a:alpha val="43137"/>
                  </a:srgbClr>
                </a:outerShdw>
              </a:effectLst>
            </a:endParaRPr>
          </a:p>
          <a:p>
            <a:r>
              <a:rPr lang="ru-RU" sz="1200" dirty="0">
                <a:effectLst>
                  <a:outerShdw blurRad="38100" dist="38100" dir="2700000" algn="tl">
                    <a:srgbClr val="000000">
                      <a:alpha val="43137"/>
                    </a:srgbClr>
                  </a:outerShdw>
                </a:effectLst>
              </a:rPr>
              <a:t>Среди экспонатов -письма с фронта, боевые награды, личные вещи фронтовиков, фотографии, дивизионные газеты, предметы быта военного времени, образцы оружия, техники </a:t>
            </a:r>
            <a:r>
              <a:rPr lang="ru-RU" sz="1200" dirty="0" smtClean="0">
                <a:effectLst>
                  <a:outerShdw blurRad="38100" dist="38100" dir="2700000" algn="tl">
                    <a:srgbClr val="000000">
                      <a:alpha val="43137"/>
                    </a:srgbClr>
                  </a:outerShdw>
                </a:effectLst>
              </a:rPr>
              <a:t>.</a:t>
            </a:r>
            <a:endParaRPr lang="ru-RU" sz="1200" dirty="0">
              <a:effectLst>
                <a:outerShdw blurRad="38100" dist="38100" dir="2700000" algn="tl">
                  <a:srgbClr val="000000">
                    <a:alpha val="43137"/>
                  </a:srgbClr>
                </a:outerShdw>
              </a:effectLst>
            </a:endParaRPr>
          </a:p>
        </p:txBody>
      </p:sp>
      <p:pic>
        <p:nvPicPr>
          <p:cNvPr id="13" name="Picture 4" descr="K:\информация с компьютера\Норина\РАБОЧИЕ документы\ВОЙНА\Военный школьный музей. Птицеград\DSC011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8777" y="5065139"/>
            <a:ext cx="1789503" cy="1342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9494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5962" t="14427" r="28600" b="24370"/>
          <a:stretch/>
        </p:blipFill>
        <p:spPr bwMode="auto">
          <a:xfrm>
            <a:off x="0" y="7174"/>
            <a:ext cx="9156154" cy="685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18725"/>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714822" y="548680"/>
            <a:ext cx="6699719"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Молодежная, д.7.</a:t>
            </a:r>
          </a:p>
          <a:p>
            <a:r>
              <a:rPr lang="ru-RU" sz="2800" b="1" dirty="0" smtClean="0">
                <a:ln w="11430"/>
                <a:solidFill>
                  <a:srgbClr val="002060"/>
                </a:solidFill>
                <a:effectLst>
                  <a:outerShdw blurRad="50800" dist="39000" dir="5460000" algn="tl">
                    <a:srgbClr val="000000">
                      <a:alpha val="38000"/>
                    </a:srgbClr>
                  </a:outerShdw>
                </a:effectLst>
              </a:rPr>
              <a:t>Музей 1-й Ударной Армии  МОУ НШ №9. </a:t>
            </a:r>
          </a:p>
        </p:txBody>
      </p:sp>
      <p:pic>
        <p:nvPicPr>
          <p:cNvPr id="54274" name="Picture 2" descr="школа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0497" y="1916832"/>
            <a:ext cx="3138686" cy="2092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253" t="61079" r="35562" b="36368"/>
          <a:stretch/>
        </p:blipFill>
        <p:spPr bwMode="auto">
          <a:xfrm>
            <a:off x="6444208" y="5238748"/>
            <a:ext cx="1704975" cy="28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11560" y="3397538"/>
            <a:ext cx="4176463" cy="2862322"/>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Музей был создан еще в 1972 году по инициативе генерал-лейтенанта Лисицына при </a:t>
            </a:r>
            <a:r>
              <a:rPr lang="ru-RU" sz="1200" dirty="0" smtClean="0">
                <a:effectLst>
                  <a:outerShdw blurRad="38100" dist="38100" dir="2700000" algn="tl">
                    <a:srgbClr val="000000">
                      <a:alpha val="43137"/>
                    </a:srgbClr>
                  </a:outerShdw>
                </a:effectLst>
              </a:rPr>
              <a:t>средней </a:t>
            </a:r>
            <a:r>
              <a:rPr lang="ru-RU" sz="1200" dirty="0">
                <a:effectLst>
                  <a:outerShdw blurRad="38100" dist="38100" dir="2700000" algn="tl">
                    <a:srgbClr val="000000">
                      <a:alpha val="43137"/>
                    </a:srgbClr>
                  </a:outerShdw>
                </a:effectLst>
              </a:rPr>
              <a:t>школе №18</a:t>
            </a:r>
            <a:r>
              <a:rPr lang="ru-RU" sz="1200" dirty="0" smtClean="0">
                <a:effectLst>
                  <a:outerShdw blurRad="38100" dist="38100" dir="2700000" algn="tl">
                    <a:srgbClr val="000000">
                      <a:alpha val="43137"/>
                    </a:srgbClr>
                  </a:outerShdw>
                </a:effectLst>
              </a:rPr>
              <a:t>.</a:t>
            </a:r>
          </a:p>
          <a:p>
            <a:r>
              <a:rPr lang="ru-RU" sz="1200" dirty="0" smtClean="0">
                <a:effectLst>
                  <a:outerShdw blurRad="38100" dist="38100" dir="2700000" algn="tl">
                    <a:srgbClr val="000000">
                      <a:alpha val="43137"/>
                    </a:srgbClr>
                  </a:outerShdw>
                </a:effectLst>
              </a:rPr>
              <a:t>Его </a:t>
            </a:r>
            <a:r>
              <a:rPr lang="ru-RU" sz="1200" dirty="0">
                <a:effectLst>
                  <a:outerShdw blurRad="38100" dist="38100" dir="2700000" algn="tl">
                    <a:srgbClr val="000000">
                      <a:alpha val="43137"/>
                    </a:srgbClr>
                  </a:outerShdw>
                </a:effectLst>
              </a:rPr>
              <a:t>директором стал известный преподаватель истории  </a:t>
            </a:r>
            <a:r>
              <a:rPr lang="ru-RU" sz="1200" dirty="0" err="1">
                <a:effectLst>
                  <a:outerShdw blurRad="38100" dist="38100" dir="2700000" algn="tl">
                    <a:srgbClr val="000000">
                      <a:alpha val="43137"/>
                    </a:srgbClr>
                  </a:outerShdw>
                </a:effectLst>
              </a:rPr>
              <a:t>Ю.Байковский</a:t>
            </a:r>
            <a:r>
              <a:rPr lang="ru-RU" sz="1200" dirty="0">
                <a:effectLst>
                  <a:outerShdw blurRad="38100" dist="38100" dir="2700000" algn="tl">
                    <a:srgbClr val="000000">
                      <a:alpha val="43137"/>
                    </a:srgbClr>
                  </a:outerShdw>
                </a:effectLst>
              </a:rPr>
              <a:t>. В 1984 г. музей был воссоздан в новых стенах. Его руководитель –Елена Ивановна </a:t>
            </a:r>
            <a:r>
              <a:rPr lang="ru-RU" sz="1200" dirty="0" smtClean="0">
                <a:effectLst>
                  <a:outerShdw blurRad="38100" dist="38100" dir="2700000" algn="tl">
                    <a:srgbClr val="000000">
                      <a:alpha val="43137"/>
                    </a:srgbClr>
                  </a:outerShdw>
                </a:effectLst>
              </a:rPr>
              <a:t>Васенина.</a:t>
            </a:r>
          </a:p>
          <a:p>
            <a:r>
              <a:rPr lang="ru-RU" sz="1200" b="1" dirty="0" smtClean="0">
                <a:effectLst>
                  <a:outerShdw blurRad="38100" dist="38100" dir="2700000" algn="tl">
                    <a:srgbClr val="000000">
                      <a:alpha val="43137"/>
                    </a:srgbClr>
                  </a:outerShdw>
                </a:effectLst>
              </a:rPr>
              <a:t>Разделы </a:t>
            </a:r>
            <a:r>
              <a:rPr lang="ru-RU" sz="1200" b="1" dirty="0">
                <a:effectLst>
                  <a:outerShdw blurRad="38100" dist="38100" dir="2700000" algn="tl">
                    <a:srgbClr val="000000">
                      <a:alpha val="43137"/>
                    </a:srgbClr>
                  </a:outerShdw>
                </a:effectLst>
              </a:rPr>
              <a:t>экспозиции:</a:t>
            </a:r>
            <a:r>
              <a:rPr lang="ru-RU" sz="1200" dirty="0">
                <a:effectLst>
                  <a:outerShdw blurRad="38100" dist="38100" dir="2700000" algn="tl">
                    <a:srgbClr val="000000">
                      <a:alpha val="43137"/>
                    </a:srgbClr>
                  </a:outerShdw>
                </a:effectLst>
              </a:rPr>
              <a:t> </a:t>
            </a:r>
          </a:p>
          <a:p>
            <a:r>
              <a:rPr lang="ru-RU" sz="1200" dirty="0" smtClean="0">
                <a:effectLst>
                  <a:outerShdw blurRad="38100" dist="38100" dir="2700000" algn="tl">
                    <a:srgbClr val="000000">
                      <a:alpha val="43137"/>
                    </a:srgbClr>
                  </a:outerShdw>
                </a:effectLst>
              </a:rPr>
              <a:t>-Командование </a:t>
            </a:r>
            <a:r>
              <a:rPr lang="ru-RU" sz="1200" dirty="0">
                <a:effectLst>
                  <a:outerShdw blurRad="38100" dist="38100" dir="2700000" algn="tl">
                    <a:srgbClr val="000000">
                      <a:alpha val="43137"/>
                    </a:srgbClr>
                  </a:outerShdw>
                </a:effectLst>
              </a:rPr>
              <a:t>1 Ударной Армии.</a:t>
            </a:r>
          </a:p>
          <a:p>
            <a:r>
              <a:rPr lang="ru-RU" sz="1200" dirty="0" smtClean="0">
                <a:effectLst>
                  <a:outerShdw blurRad="38100" dist="38100" dir="2700000" algn="tl">
                    <a:srgbClr val="000000">
                      <a:alpha val="43137"/>
                    </a:srgbClr>
                  </a:outerShdw>
                </a:effectLst>
              </a:rPr>
              <a:t>-Битва </a:t>
            </a:r>
            <a:r>
              <a:rPr lang="ru-RU" sz="1200" dirty="0">
                <a:effectLst>
                  <a:outerShdw blurRad="38100" dist="38100" dir="2700000" algn="tl">
                    <a:srgbClr val="000000">
                      <a:alpha val="43137"/>
                    </a:srgbClr>
                  </a:outerShdw>
                </a:effectLst>
              </a:rPr>
              <a:t>за </a:t>
            </a:r>
            <a:r>
              <a:rPr lang="ru-RU" sz="1200" dirty="0" smtClean="0">
                <a:effectLst>
                  <a:outerShdw blurRad="38100" dist="38100" dir="2700000" algn="tl">
                    <a:srgbClr val="000000">
                      <a:alpha val="43137"/>
                    </a:srgbClr>
                  </a:outerShdw>
                </a:effectLst>
              </a:rPr>
              <a:t>Москву.</a:t>
            </a:r>
            <a:endParaRPr lang="ru-RU" sz="1200" dirty="0">
              <a:effectLst>
                <a:outerShdw blurRad="38100" dist="38100" dir="2700000" algn="tl">
                  <a:srgbClr val="000000">
                    <a:alpha val="43137"/>
                  </a:srgbClr>
                </a:outerShdw>
              </a:effectLst>
            </a:endParaRPr>
          </a:p>
          <a:p>
            <a:r>
              <a:rPr lang="ru-RU" sz="1200" dirty="0" smtClean="0">
                <a:effectLst>
                  <a:outerShdw blurRad="38100" dist="38100" dir="2700000" algn="tl">
                    <a:srgbClr val="000000">
                      <a:alpha val="43137"/>
                    </a:srgbClr>
                  </a:outerShdw>
                </a:effectLst>
              </a:rPr>
              <a:t>-Моряки </a:t>
            </a:r>
            <a:r>
              <a:rPr lang="ru-RU" sz="1200" dirty="0">
                <a:effectLst>
                  <a:outerShdw blurRad="38100" dist="38100" dir="2700000" algn="tl">
                    <a:srgbClr val="000000">
                      <a:alpha val="43137"/>
                    </a:srgbClr>
                  </a:outerShdw>
                </a:effectLst>
              </a:rPr>
              <a:t>Северо-Западного </a:t>
            </a:r>
            <a:r>
              <a:rPr lang="ru-RU" sz="1200" dirty="0" smtClean="0">
                <a:effectLst>
                  <a:outerShdw blurRad="38100" dist="38100" dir="2700000" algn="tl">
                    <a:srgbClr val="000000">
                      <a:alpha val="43137"/>
                    </a:srgbClr>
                  </a:outerShdw>
                </a:effectLst>
              </a:rPr>
              <a:t>фронта.</a:t>
            </a:r>
            <a:endParaRPr lang="ru-RU" sz="1200" dirty="0">
              <a:effectLst>
                <a:outerShdw blurRad="38100" dist="38100" dir="2700000" algn="tl">
                  <a:srgbClr val="000000">
                    <a:alpha val="43137"/>
                  </a:srgbClr>
                </a:outerShdw>
              </a:effectLst>
            </a:endParaRPr>
          </a:p>
          <a:p>
            <a:r>
              <a:rPr lang="ru-RU" sz="1200" dirty="0" smtClean="0">
                <a:effectLst>
                  <a:outerShdw blurRad="38100" dist="38100" dir="2700000" algn="tl">
                    <a:srgbClr val="000000">
                      <a:alpha val="43137"/>
                    </a:srgbClr>
                  </a:outerShdw>
                </a:effectLst>
              </a:rPr>
              <a:t>-Летчики </a:t>
            </a:r>
            <a:r>
              <a:rPr lang="ru-RU" sz="1200" dirty="0">
                <a:effectLst>
                  <a:outerShdw blurRad="38100" dist="38100" dir="2700000" algn="tl">
                    <a:srgbClr val="000000">
                      <a:alpha val="43137"/>
                    </a:srgbClr>
                  </a:outerShdw>
                </a:effectLst>
              </a:rPr>
              <a:t>1-й Ударной </a:t>
            </a:r>
            <a:r>
              <a:rPr lang="ru-RU" sz="1200" dirty="0" smtClean="0">
                <a:effectLst>
                  <a:outerShdw blurRad="38100" dist="38100" dir="2700000" algn="tl">
                    <a:srgbClr val="000000">
                      <a:alpha val="43137"/>
                    </a:srgbClr>
                  </a:outerShdw>
                </a:effectLst>
              </a:rPr>
              <a:t>Армии.</a:t>
            </a:r>
            <a:endParaRPr lang="ru-RU" sz="1200" dirty="0">
              <a:effectLst>
                <a:outerShdw blurRad="38100" dist="38100" dir="2700000" algn="tl">
                  <a:srgbClr val="000000">
                    <a:alpha val="43137"/>
                  </a:srgbClr>
                </a:outerShdw>
              </a:effectLst>
            </a:endParaRPr>
          </a:p>
          <a:p>
            <a:r>
              <a:rPr lang="ru-RU" sz="1200" b="1" dirty="0">
                <a:effectLst>
                  <a:outerShdw blurRad="38100" dist="38100" dir="2700000" algn="tl">
                    <a:srgbClr val="000000">
                      <a:alpha val="43137"/>
                    </a:srgbClr>
                  </a:outerShdw>
                </a:effectLst>
              </a:rPr>
              <a:t>Э</a:t>
            </a:r>
            <a:r>
              <a:rPr lang="ru-RU" sz="1200" b="1" dirty="0" smtClean="0">
                <a:effectLst>
                  <a:outerShdw blurRad="38100" dist="38100" dir="2700000" algn="tl">
                    <a:srgbClr val="000000">
                      <a:alpha val="43137"/>
                    </a:srgbClr>
                  </a:outerShdw>
                </a:effectLst>
              </a:rPr>
              <a:t>кспонаты </a:t>
            </a:r>
            <a:r>
              <a:rPr lang="ru-RU" sz="1200" b="1" dirty="0">
                <a:effectLst>
                  <a:outerShdw blurRad="38100" dist="38100" dir="2700000" algn="tl">
                    <a:srgbClr val="000000">
                      <a:alpha val="43137"/>
                    </a:srgbClr>
                  </a:outerShdw>
                </a:effectLst>
              </a:rPr>
              <a:t>основного фонда:</a:t>
            </a:r>
            <a:r>
              <a:rPr lang="ru-RU" sz="1200" dirty="0">
                <a:effectLst>
                  <a:outerShdw blurRad="38100" dist="38100" dir="2700000" algn="tl">
                    <a:srgbClr val="000000">
                      <a:alpha val="43137"/>
                    </a:srgbClr>
                  </a:outerShdw>
                </a:effectLst>
              </a:rPr>
              <a:t> </a:t>
            </a:r>
            <a:endParaRPr lang="ru-RU" sz="1200" dirty="0" smtClean="0">
              <a:effectLst>
                <a:outerShdw blurRad="38100" dist="38100" dir="2700000" algn="tl">
                  <a:srgbClr val="000000">
                    <a:alpha val="43137"/>
                  </a:srgbClr>
                </a:outerShdw>
              </a:effectLst>
            </a:endParaRPr>
          </a:p>
          <a:p>
            <a:r>
              <a:rPr lang="ru-RU" sz="1200" dirty="0" smtClean="0">
                <a:effectLst>
                  <a:outerShdw blurRad="38100" dist="38100" dir="2700000" algn="tl">
                    <a:srgbClr val="000000">
                      <a:alpha val="43137"/>
                    </a:srgbClr>
                  </a:outerShdw>
                </a:effectLst>
              </a:rPr>
              <a:t>-Немецко-военное </a:t>
            </a:r>
            <a:r>
              <a:rPr lang="ru-RU" sz="1200" dirty="0">
                <a:effectLst>
                  <a:outerShdw blurRad="38100" dist="38100" dir="2700000" algn="tl">
                    <a:srgbClr val="000000">
                      <a:alpha val="43137"/>
                    </a:srgbClr>
                  </a:outerShdw>
                </a:effectLst>
              </a:rPr>
              <a:t>обмундирование, оружие 41-45 </a:t>
            </a:r>
            <a:r>
              <a:rPr lang="ru-RU" sz="1200" dirty="0" smtClean="0">
                <a:effectLst>
                  <a:outerShdw blurRad="38100" dist="38100" dir="2700000" algn="tl">
                    <a:srgbClr val="000000">
                      <a:alpha val="43137"/>
                    </a:srgbClr>
                  </a:outerShdw>
                </a:effectLst>
              </a:rPr>
              <a:t>годов.</a:t>
            </a:r>
          </a:p>
          <a:p>
            <a:r>
              <a:rPr lang="ru-RU" sz="1200" dirty="0" smtClean="0">
                <a:effectLst>
                  <a:outerShdw blurRad="38100" dist="38100" dir="2700000" algn="tl">
                    <a:srgbClr val="000000">
                      <a:alpha val="43137"/>
                    </a:srgbClr>
                  </a:outerShdw>
                </a:effectLst>
              </a:rPr>
              <a:t>-Земля </a:t>
            </a:r>
            <a:r>
              <a:rPr lang="ru-RU" sz="1200" dirty="0">
                <a:effectLst>
                  <a:outerShdw blurRad="38100" dist="38100" dir="2700000" algn="tl">
                    <a:srgbClr val="000000">
                      <a:alpha val="43137"/>
                    </a:srgbClr>
                  </a:outerShdw>
                </a:effectLst>
              </a:rPr>
              <a:t>из </a:t>
            </a:r>
            <a:r>
              <a:rPr lang="ru-RU" sz="1200" dirty="0" smtClean="0">
                <a:effectLst>
                  <a:outerShdw blurRad="38100" dist="38100" dir="2700000" algn="tl">
                    <a:srgbClr val="000000">
                      <a:alpha val="43137"/>
                    </a:srgbClr>
                  </a:outerShdw>
                </a:effectLst>
              </a:rPr>
              <a:t>городов-героев.</a:t>
            </a:r>
          </a:p>
          <a:p>
            <a:r>
              <a:rPr lang="ru-RU" sz="1200" dirty="0" smtClean="0">
                <a:effectLst>
                  <a:outerShdw blurRad="38100" dist="38100" dir="2700000" algn="tl">
                    <a:srgbClr val="000000">
                      <a:alpha val="43137"/>
                    </a:srgbClr>
                  </a:outerShdw>
                </a:effectLst>
              </a:rPr>
              <a:t>-Остатки </a:t>
            </a:r>
            <a:r>
              <a:rPr lang="ru-RU" sz="1200" dirty="0">
                <a:effectLst>
                  <a:outerShdw blurRad="38100" dist="38100" dir="2700000" algn="tl">
                    <a:srgbClr val="000000">
                      <a:alpha val="43137"/>
                    </a:srgbClr>
                  </a:outerShdw>
                </a:effectLst>
              </a:rPr>
              <a:t>боевых самолётов, собранные под </a:t>
            </a:r>
            <a:r>
              <a:rPr lang="ru-RU" sz="1200" dirty="0" smtClean="0">
                <a:effectLst>
                  <a:outerShdw blurRad="38100" dist="38100" dir="2700000" algn="tl">
                    <a:srgbClr val="000000">
                      <a:alpha val="43137"/>
                    </a:srgbClr>
                  </a:outerShdw>
                </a:effectLst>
              </a:rPr>
              <a:t> городами Дмитров </a:t>
            </a:r>
            <a:r>
              <a:rPr lang="ru-RU" sz="1200" dirty="0">
                <a:effectLst>
                  <a:outerShdw blurRad="38100" dist="38100" dir="2700000" algn="tl">
                    <a:srgbClr val="000000">
                      <a:alpha val="43137"/>
                    </a:srgbClr>
                  </a:outerShdw>
                </a:effectLst>
              </a:rPr>
              <a:t>и </a:t>
            </a:r>
            <a:r>
              <a:rPr lang="ru-RU" sz="1200" dirty="0" smtClean="0">
                <a:effectLst>
                  <a:outerShdw blurRad="38100" dist="38100" dir="2700000" algn="tl">
                    <a:srgbClr val="000000">
                      <a:alpha val="43137"/>
                    </a:srgbClr>
                  </a:outerShdw>
                </a:effectLst>
              </a:rPr>
              <a:t>Старая Русса.</a:t>
            </a:r>
            <a:endParaRPr lang="ru-RU"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37898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40066"/>
            <a:ext cx="9144000" cy="6820614"/>
            <a:chOff x="0" y="40066"/>
            <a:chExt cx="9144000" cy="6820614"/>
          </a:xfrm>
        </p:grpSpPr>
        <p:pic>
          <p:nvPicPr>
            <p:cNvPr id="55299" name="Picture 3"/>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11168" t="22717" r="28145" b="19565"/>
            <a:stretch/>
          </p:blipFill>
          <p:spPr bwMode="auto">
            <a:xfrm>
              <a:off x="0" y="40066"/>
              <a:ext cx="9144000" cy="682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030" t="65984" r="67718" b="31437"/>
            <a:stretch/>
          </p:blipFill>
          <p:spPr bwMode="auto">
            <a:xfrm>
              <a:off x="1475656" y="5153023"/>
              <a:ext cx="1695450" cy="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735"/>
            <a:ext cx="9186451" cy="690262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714822" y="548680"/>
            <a:ext cx="7254935"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Улица Клубная, д.9.</a:t>
            </a:r>
          </a:p>
          <a:p>
            <a:r>
              <a:rPr lang="ru-RU" sz="2800" b="1" dirty="0" smtClean="0">
                <a:ln w="11430"/>
                <a:solidFill>
                  <a:srgbClr val="002060"/>
                </a:solidFill>
                <a:effectLst>
                  <a:outerShdw blurRad="50800" dist="39000" dir="5460000" algn="tl">
                    <a:srgbClr val="000000">
                      <a:alpha val="38000"/>
                    </a:srgbClr>
                  </a:outerShdw>
                </a:effectLst>
              </a:rPr>
              <a:t>Музей </a:t>
            </a:r>
            <a:r>
              <a:rPr lang="ru-RU" sz="2800" b="1" dirty="0">
                <a:ln w="11430"/>
                <a:solidFill>
                  <a:srgbClr val="002060"/>
                </a:solidFill>
                <a:effectLst>
                  <a:outerShdw blurRad="50800" dist="39000" dir="5460000" algn="tl">
                    <a:srgbClr val="000000">
                      <a:alpha val="38000"/>
                    </a:srgbClr>
                  </a:outerShdw>
                </a:effectLst>
              </a:rPr>
              <a:t>им. Д.М. </a:t>
            </a:r>
            <a:r>
              <a:rPr lang="ru-RU" sz="2800" b="1" dirty="0" err="1" smtClean="0">
                <a:ln w="11430"/>
                <a:solidFill>
                  <a:srgbClr val="002060"/>
                </a:solidFill>
                <a:effectLst>
                  <a:outerShdw blurRad="50800" dist="39000" dir="5460000" algn="tl">
                    <a:srgbClr val="000000">
                      <a:alpha val="38000"/>
                    </a:srgbClr>
                  </a:outerShdw>
                </a:effectLst>
              </a:rPr>
              <a:t>Карбышева</a:t>
            </a:r>
            <a:r>
              <a:rPr lang="ru-RU" sz="2800" b="1" dirty="0" smtClean="0">
                <a:ln w="11430"/>
                <a:solidFill>
                  <a:srgbClr val="002060"/>
                </a:solidFill>
                <a:effectLst>
                  <a:outerShdw blurRad="50800" dist="39000" dir="5460000" algn="tl">
                    <a:srgbClr val="000000">
                      <a:alpha val="38000"/>
                    </a:srgbClr>
                  </a:outerShdw>
                </a:effectLst>
              </a:rPr>
              <a:t>  </a:t>
            </a:r>
            <a:r>
              <a:rPr lang="ru-RU" sz="2800" b="1" dirty="0">
                <a:ln w="11430"/>
                <a:solidFill>
                  <a:srgbClr val="002060"/>
                </a:solidFill>
                <a:effectLst>
                  <a:outerShdw blurRad="50800" dist="39000" dir="5460000" algn="tl">
                    <a:srgbClr val="000000">
                      <a:alpha val="38000"/>
                    </a:srgbClr>
                  </a:outerShdw>
                </a:effectLst>
              </a:rPr>
              <a:t>при МОУ №</a:t>
            </a:r>
            <a:r>
              <a:rPr lang="ru-RU" sz="2800" b="1" dirty="0" smtClean="0">
                <a:ln w="11430"/>
                <a:solidFill>
                  <a:srgbClr val="002060"/>
                </a:solidFill>
                <a:effectLst>
                  <a:outerShdw blurRad="50800" dist="39000" dir="5460000" algn="tl">
                    <a:srgbClr val="000000">
                      <a:alpha val="38000"/>
                    </a:srgbClr>
                  </a:outerShdw>
                </a:effectLst>
              </a:rPr>
              <a:t>16.</a:t>
            </a:r>
          </a:p>
        </p:txBody>
      </p:sp>
      <p:sp>
        <p:nvSpPr>
          <p:cNvPr id="2" name="Прямоугольник 1"/>
          <p:cNvSpPr/>
          <p:nvPr/>
        </p:nvSpPr>
        <p:spPr>
          <a:xfrm>
            <a:off x="714822" y="1844824"/>
            <a:ext cx="4176463" cy="2862322"/>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Дата открытия 1973 </a:t>
            </a:r>
            <a:r>
              <a:rPr lang="ru-RU" sz="1200" dirty="0" smtClean="0">
                <a:effectLst>
                  <a:outerShdw blurRad="38100" dist="38100" dir="2700000" algn="tl">
                    <a:srgbClr val="000000">
                      <a:alpha val="43137"/>
                    </a:srgbClr>
                  </a:outerShdw>
                </a:effectLst>
              </a:rPr>
              <a:t>год.</a:t>
            </a:r>
          </a:p>
          <a:p>
            <a:r>
              <a:rPr lang="ru-RU" sz="1200" dirty="0" smtClean="0">
                <a:effectLst>
                  <a:outerShdw blurRad="38100" dist="38100" dir="2700000" algn="tl">
                    <a:srgbClr val="000000">
                      <a:alpha val="43137"/>
                    </a:srgbClr>
                  </a:outerShdw>
                </a:effectLst>
              </a:rPr>
              <a:t>Руководитель </a:t>
            </a:r>
            <a:r>
              <a:rPr lang="ru-RU" sz="1200" dirty="0">
                <a:effectLst>
                  <a:outerShdw blurRad="38100" dist="38100" dir="2700000" algn="tl">
                    <a:srgbClr val="000000">
                      <a:alpha val="43137"/>
                    </a:srgbClr>
                  </a:outerShdw>
                </a:effectLst>
              </a:rPr>
              <a:t>–Елена Николаевна Журавлева.</a:t>
            </a:r>
          </a:p>
          <a:p>
            <a:r>
              <a:rPr lang="ru-RU" sz="1200" b="1" dirty="0">
                <a:effectLst>
                  <a:outerShdw blurRad="38100" dist="38100" dir="2700000" algn="tl">
                    <a:srgbClr val="000000">
                      <a:alpha val="43137"/>
                    </a:srgbClr>
                  </a:outerShdw>
                </a:effectLst>
              </a:rPr>
              <a:t>Разделы </a:t>
            </a:r>
            <a:r>
              <a:rPr lang="ru-RU" sz="1200" b="1" dirty="0" smtClean="0">
                <a:effectLst>
                  <a:outerShdw blurRad="38100" dist="38100" dir="2700000" algn="tl">
                    <a:srgbClr val="000000">
                      <a:alpha val="43137"/>
                    </a:srgbClr>
                  </a:outerShdw>
                </a:effectLst>
              </a:rPr>
              <a:t>экспозиции:</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-Д.М</a:t>
            </a:r>
            <a:r>
              <a:rPr lang="ru-RU" sz="1200" dirty="0">
                <a:effectLst>
                  <a:outerShdw blurRad="38100" dist="38100" dir="2700000" algn="tl">
                    <a:srgbClr val="000000">
                      <a:alpha val="43137"/>
                    </a:srgbClr>
                  </a:outerShdw>
                </a:effectLst>
              </a:rPr>
              <a:t>. </a:t>
            </a:r>
            <a:r>
              <a:rPr lang="ru-RU" sz="1200" dirty="0" err="1">
                <a:effectLst>
                  <a:outerShdw blurRad="38100" dist="38100" dir="2700000" algn="tl">
                    <a:srgbClr val="000000">
                      <a:alpha val="43137"/>
                    </a:srgbClr>
                  </a:outerShdw>
                </a:effectLst>
              </a:rPr>
              <a:t>Карбышев</a:t>
            </a:r>
            <a:r>
              <a:rPr lang="ru-RU" sz="1200" dirty="0">
                <a:effectLst>
                  <a:outerShdw blurRad="38100" dist="38100" dir="2700000" algn="tl">
                    <a:srgbClr val="000000">
                      <a:alpha val="43137"/>
                    </a:srgbClr>
                  </a:outerShdw>
                </a:effectLst>
              </a:rPr>
              <a:t> — путь до ВОВ.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-Военный </a:t>
            </a:r>
            <a:r>
              <a:rPr lang="ru-RU" sz="1200" dirty="0">
                <a:effectLst>
                  <a:outerShdw blurRad="38100" dist="38100" dir="2700000" algn="tl">
                    <a:srgbClr val="000000">
                      <a:alpha val="43137"/>
                    </a:srgbClr>
                  </a:outerShdw>
                </a:effectLst>
              </a:rPr>
              <a:t>путь Д.М. </a:t>
            </a:r>
            <a:r>
              <a:rPr lang="ru-RU" sz="1200" dirty="0" err="1" smtClean="0">
                <a:effectLst>
                  <a:outerShdw blurRad="38100" dist="38100" dir="2700000" algn="tl">
                    <a:srgbClr val="000000">
                      <a:alpha val="43137"/>
                    </a:srgbClr>
                  </a:outerShdw>
                </a:effectLst>
              </a:rPr>
              <a:t>Карбышева</a:t>
            </a:r>
            <a:r>
              <a:rPr lang="ru-RU" sz="1200" dirty="0" smtClean="0">
                <a:effectLst>
                  <a:outerShdw blurRad="38100" dist="38100" dir="2700000" algn="tl">
                    <a:srgbClr val="000000">
                      <a:alpha val="43137"/>
                    </a:srgbClr>
                  </a:outerShdw>
                </a:effectLst>
              </a:rPr>
              <a:t> с  </a:t>
            </a:r>
            <a:r>
              <a:rPr lang="ru-RU" sz="1200" dirty="0">
                <a:effectLst>
                  <a:outerShdw blurRad="38100" dist="38100" dir="2700000" algn="tl">
                    <a:srgbClr val="000000">
                      <a:alpha val="43137"/>
                    </a:srgbClr>
                  </a:outerShdw>
                </a:effectLst>
              </a:rPr>
              <a:t>1941 </a:t>
            </a:r>
            <a:r>
              <a:rPr lang="ru-RU" sz="1200" dirty="0" smtClean="0">
                <a:effectLst>
                  <a:outerShdw blurRad="38100" dist="38100" dir="2700000" algn="tl">
                    <a:srgbClr val="000000">
                      <a:alpha val="43137"/>
                    </a:srgbClr>
                  </a:outerShdw>
                </a:effectLst>
              </a:rPr>
              <a:t>года по </a:t>
            </a:r>
            <a:r>
              <a:rPr lang="ru-RU" sz="1200" dirty="0">
                <a:effectLst>
                  <a:outerShdw blurRad="38100" dist="38100" dir="2700000" algn="tl">
                    <a:srgbClr val="000000">
                      <a:alpha val="43137"/>
                    </a:srgbClr>
                  </a:outerShdw>
                </a:effectLst>
              </a:rPr>
              <a:t>1945 </a:t>
            </a:r>
            <a:r>
              <a:rPr lang="ru-RU" sz="1200" dirty="0" smtClean="0">
                <a:effectLst>
                  <a:outerShdw blurRad="38100" dist="38100" dir="2700000" algn="tl">
                    <a:srgbClr val="000000">
                      <a:alpha val="43137"/>
                    </a:srgbClr>
                  </a:outerShdw>
                </a:effectLst>
              </a:rPr>
              <a:t>год. </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«И </a:t>
            </a:r>
            <a:r>
              <a:rPr lang="ru-RU" sz="1200" dirty="0">
                <a:effectLst>
                  <a:outerShdw blurRad="38100" dist="38100" dir="2700000" algn="tl">
                    <a:srgbClr val="000000">
                      <a:alpha val="43137"/>
                    </a:srgbClr>
                  </a:outerShdw>
                </a:effectLst>
              </a:rPr>
              <a:t>помнит мир </a:t>
            </a:r>
            <a:r>
              <a:rPr lang="ru-RU" sz="1200" dirty="0" smtClean="0">
                <a:effectLst>
                  <a:outerShdw blurRad="38100" dist="38100" dir="2700000" algn="tl">
                    <a:srgbClr val="000000">
                      <a:alpha val="43137"/>
                    </a:srgbClr>
                  </a:outerShdw>
                </a:effectLst>
              </a:rPr>
              <a:t>спасённый…» </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«Они </a:t>
            </a:r>
            <a:r>
              <a:rPr lang="ru-RU" sz="1200" dirty="0">
                <a:effectLst>
                  <a:outerShdw blurRad="38100" dist="38100" dir="2700000" algn="tl">
                    <a:srgbClr val="000000">
                      <a:alpha val="43137"/>
                    </a:srgbClr>
                  </a:outerShdw>
                </a:effectLst>
              </a:rPr>
              <a:t>сражались за Родину</a:t>
            </a:r>
            <a:r>
              <a:rPr lang="ru-RU" sz="1200" dirty="0" smtClean="0">
                <a:effectLst>
                  <a:outerShdw blurRad="38100" dist="38100" dir="2700000" algn="tl">
                    <a:srgbClr val="000000">
                      <a:alpha val="43137"/>
                    </a:srgbClr>
                  </a:outerShdw>
                </a:effectLst>
              </a:rPr>
              <a:t>.»</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«Дочь </a:t>
            </a:r>
            <a:r>
              <a:rPr lang="ru-RU" sz="1200" dirty="0">
                <a:effectLst>
                  <a:outerShdw blurRad="38100" dist="38100" dir="2700000" algn="tl">
                    <a:srgbClr val="000000">
                      <a:alpha val="43137"/>
                    </a:srgbClr>
                  </a:outerShdw>
                </a:effectLst>
              </a:rPr>
              <a:t>легендарного генерала</a:t>
            </a:r>
            <a:r>
              <a:rPr lang="ru-RU" sz="1200" dirty="0" smtClean="0">
                <a:effectLst>
                  <a:outerShdw blurRad="38100" dist="38100" dir="2700000" algn="tl">
                    <a:srgbClr val="000000">
                      <a:alpha val="43137"/>
                    </a:srgbClr>
                  </a:outerShdw>
                </a:effectLst>
              </a:rPr>
              <a:t>.»</a:t>
            </a:r>
            <a:r>
              <a:rPr lang="ru-RU" sz="1200" dirty="0">
                <a:effectLst>
                  <a:outerShdw blurRad="38100" dist="38100" dir="2700000" algn="tl">
                    <a:srgbClr val="000000">
                      <a:alpha val="43137"/>
                    </a:srgbClr>
                  </a:outerShdw>
                </a:effectLst>
              </a:rPr>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Быт </a:t>
            </a:r>
            <a:r>
              <a:rPr lang="ru-RU" sz="1200" dirty="0">
                <a:effectLst>
                  <a:outerShdw blurRad="38100" dist="38100" dir="2700000" algn="tl">
                    <a:srgbClr val="000000">
                      <a:alpha val="43137"/>
                    </a:srgbClr>
                  </a:outerShdw>
                </a:effectLst>
              </a:rPr>
              <a:t>в годы войны.</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Русские </a:t>
            </a:r>
            <a:r>
              <a:rPr lang="ru-RU" sz="1200" dirty="0">
                <a:effectLst>
                  <a:outerShdw blurRad="38100" dist="38100" dir="2700000" algn="tl">
                    <a:srgbClr val="000000">
                      <a:alpha val="43137"/>
                    </a:srgbClr>
                  </a:outerShdw>
                </a:effectLst>
              </a:rPr>
              <a:t>народные праздники.</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Народные </a:t>
            </a:r>
            <a:r>
              <a:rPr lang="ru-RU" sz="1200" dirty="0">
                <a:effectLst>
                  <a:outerShdw blurRad="38100" dist="38100" dir="2700000" algn="tl">
                    <a:srgbClr val="000000">
                      <a:alpha val="43137"/>
                    </a:srgbClr>
                  </a:outerShdw>
                </a:effectLst>
              </a:rPr>
              <a:t>промыслы.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Из </a:t>
            </a:r>
            <a:r>
              <a:rPr lang="ru-RU" sz="1200" dirty="0">
                <a:effectLst>
                  <a:outerShdw blurRad="38100" dist="38100" dir="2700000" algn="tl">
                    <a:srgbClr val="000000">
                      <a:alpha val="43137"/>
                    </a:srgbClr>
                  </a:outerShdw>
                </a:effectLst>
              </a:rPr>
              <a:t>бабушкиного сундука. </a:t>
            </a:r>
            <a:br>
              <a:rPr lang="ru-RU" sz="1200" dirty="0">
                <a:effectLst>
                  <a:outerShdw blurRad="38100" dist="38100" dir="2700000" algn="tl">
                    <a:srgbClr val="000000">
                      <a:alpha val="43137"/>
                    </a:srgbClr>
                  </a:outerShdw>
                </a:effectLst>
              </a:rPr>
            </a:br>
            <a:r>
              <a:rPr lang="ru-RU" sz="1200" dirty="0" smtClean="0">
                <a:effectLst>
                  <a:outerShdw blurRad="38100" dist="38100" dir="2700000" algn="tl">
                    <a:srgbClr val="000000">
                      <a:alpha val="43137"/>
                    </a:srgbClr>
                  </a:outerShdw>
                </a:effectLst>
              </a:rPr>
              <a:t>- Русская </a:t>
            </a:r>
            <a:r>
              <a:rPr lang="ru-RU" sz="1200" dirty="0">
                <a:effectLst>
                  <a:outerShdw blurRad="38100" dist="38100" dir="2700000" algn="tl">
                    <a:srgbClr val="000000">
                      <a:alpha val="43137"/>
                    </a:srgbClr>
                  </a:outerShdw>
                </a:effectLst>
              </a:rPr>
              <a:t>изба. </a:t>
            </a:r>
          </a:p>
          <a:p>
            <a:r>
              <a:rPr lang="ru-RU" sz="1200" b="1" dirty="0">
                <a:effectLst>
                  <a:outerShdw blurRad="38100" dist="38100" dir="2700000" algn="tl">
                    <a:srgbClr val="000000">
                      <a:alpha val="43137"/>
                    </a:srgbClr>
                  </a:outerShdw>
                </a:effectLst>
              </a:rPr>
              <a:t>Экспонаты основного </a:t>
            </a:r>
            <a:r>
              <a:rPr lang="ru-RU" sz="1200" b="1" dirty="0" smtClean="0">
                <a:effectLst>
                  <a:outerShdw blurRad="38100" dist="38100" dir="2700000" algn="tl">
                    <a:srgbClr val="000000">
                      <a:alpha val="43137"/>
                    </a:srgbClr>
                  </a:outerShdw>
                </a:effectLst>
              </a:rPr>
              <a:t>фонда:</a:t>
            </a:r>
          </a:p>
          <a:p>
            <a:r>
              <a:rPr lang="ru-RU" sz="1200" dirty="0" smtClean="0">
                <a:effectLst>
                  <a:outerShdw blurRad="38100" dist="38100" dir="2700000" algn="tl">
                    <a:srgbClr val="000000">
                      <a:alpha val="43137"/>
                    </a:srgbClr>
                  </a:outerShdw>
                </a:effectLst>
              </a:rPr>
              <a:t>пулемёт</a:t>
            </a:r>
            <a:r>
              <a:rPr lang="ru-RU" sz="1200" dirty="0">
                <a:effectLst>
                  <a:outerShdw blurRad="38100" dist="38100" dir="2700000" algn="tl">
                    <a:srgbClr val="000000">
                      <a:alpha val="43137"/>
                    </a:srgbClr>
                  </a:outerShdw>
                </a:effectLst>
              </a:rPr>
              <a:t>, ордена, медали, каски.</a:t>
            </a:r>
          </a:p>
        </p:txBody>
      </p:sp>
      <p:pic>
        <p:nvPicPr>
          <p:cNvPr id="55298" name="Picture 2" descr="школа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498" y="1988840"/>
            <a:ext cx="3267865"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5068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144" t="16511" r="28180" b="25047"/>
          <a:stretch/>
        </p:blipFill>
        <p:spPr bwMode="auto">
          <a:xfrm>
            <a:off x="142978" y="188640"/>
            <a:ext cx="8880620" cy="663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451" y="-24061"/>
            <a:ext cx="9186451" cy="690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20" t="48388" r="39480" b="48929"/>
          <a:stretch/>
        </p:blipFill>
        <p:spPr bwMode="auto">
          <a:xfrm>
            <a:off x="6028962" y="3810000"/>
            <a:ext cx="148284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755577" y="4509120"/>
            <a:ext cx="7776864" cy="175432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smtClean="0">
                <a:effectLst>
                  <a:outerShdw blurRad="38100" dist="38100" dir="2700000" algn="tl">
                    <a:srgbClr val="000000">
                      <a:alpha val="43137"/>
                    </a:srgbClr>
                  </a:outerShdw>
                </a:effectLst>
              </a:rPr>
              <a:t>Загорск – город госпиталей. В </a:t>
            </a:r>
            <a:r>
              <a:rPr lang="ru-RU" sz="1200" dirty="0">
                <a:effectLst>
                  <a:outerShdw blurRad="38100" dist="38100" dir="2700000" algn="tl">
                    <a:srgbClr val="000000">
                      <a:alpha val="43137"/>
                    </a:srgbClr>
                  </a:outerShdw>
                </a:effectLst>
              </a:rPr>
              <a:t>их память установлены мемориальные доски. Это:</a:t>
            </a:r>
          </a:p>
          <a:p>
            <a:pPr marL="171450" indent="-171450">
              <a:buFont typeface="Arial" pitchFamily="34" charset="0"/>
              <a:buChar char="•"/>
            </a:pPr>
            <a:r>
              <a:rPr lang="ru-RU" sz="1200" dirty="0">
                <a:effectLst>
                  <a:outerShdw blurRad="38100" dist="38100" dir="2700000" algn="tl">
                    <a:srgbClr val="000000">
                      <a:alpha val="43137"/>
                    </a:srgbClr>
                  </a:outerShdw>
                </a:effectLst>
              </a:rPr>
              <a:t>Военный госпиталь, находившийся в ноябре 1942 г по адресу пр. Красной Армии, 94\2</a:t>
            </a:r>
          </a:p>
          <a:p>
            <a:pPr marL="171450" indent="-171450">
              <a:buFont typeface="Arial" pitchFamily="34" charset="0"/>
              <a:buChar char="•"/>
            </a:pPr>
            <a:r>
              <a:rPr lang="ru-RU" sz="1200" dirty="0" smtClean="0">
                <a:effectLst>
                  <a:outerShdw blurRad="38100" dist="38100" dir="2700000" algn="tl">
                    <a:srgbClr val="000000">
                      <a:alpha val="43137"/>
                    </a:srgbClr>
                  </a:outerShdw>
                </a:effectLst>
              </a:rPr>
              <a:t>Военный </a:t>
            </a:r>
            <a:r>
              <a:rPr lang="ru-RU" sz="1200" dirty="0">
                <a:effectLst>
                  <a:outerShdw blurRad="38100" dist="38100" dir="2700000" algn="tl">
                    <a:srgbClr val="000000">
                      <a:alpha val="43137"/>
                    </a:srgbClr>
                  </a:outerShdw>
                </a:effectLst>
              </a:rPr>
              <a:t>госпиталь №31, №2895 (1941-1945)- ул.Кирова,8</a:t>
            </a:r>
          </a:p>
          <a:p>
            <a:pPr marL="171450" indent="-171450">
              <a:buFont typeface="Arial" pitchFamily="34" charset="0"/>
              <a:buChar char="•"/>
            </a:pPr>
            <a:r>
              <a:rPr lang="ru-RU" sz="1200" dirty="0">
                <a:effectLst>
                  <a:outerShdw blurRad="38100" dist="38100" dir="2700000" algn="tl">
                    <a:srgbClr val="000000">
                      <a:alpha val="43137"/>
                    </a:srgbClr>
                  </a:outerShdw>
                </a:effectLst>
              </a:rPr>
              <a:t>Военный госпиталь  (1942-1943) – </a:t>
            </a:r>
            <a:r>
              <a:rPr lang="ru-RU" sz="1200" dirty="0" err="1">
                <a:effectLst>
                  <a:outerShdw blurRad="38100" dist="38100" dir="2700000" algn="tl">
                    <a:srgbClr val="000000">
                      <a:alpha val="43137"/>
                    </a:srgbClr>
                  </a:outerShdw>
                </a:effectLst>
              </a:rPr>
              <a:t>Пр.Корасной</a:t>
            </a:r>
            <a:r>
              <a:rPr lang="ru-RU" sz="1200" dirty="0">
                <a:effectLst>
                  <a:outerShdw blurRad="38100" dist="38100" dir="2700000" algn="tl">
                    <a:srgbClr val="000000">
                      <a:alpha val="43137"/>
                    </a:srgbClr>
                  </a:outerShdw>
                </a:effectLst>
              </a:rPr>
              <a:t> Армии, д.127</a:t>
            </a:r>
          </a:p>
          <a:p>
            <a:pPr marL="171450" indent="-171450">
              <a:buFont typeface="Arial" pitchFamily="34" charset="0"/>
              <a:buChar char="•"/>
            </a:pPr>
            <a:r>
              <a:rPr lang="ru-RU" sz="1200" dirty="0">
                <a:effectLst>
                  <a:outerShdw blurRad="38100" dist="38100" dir="2700000" algn="tl">
                    <a:srgbClr val="000000">
                      <a:alpha val="43137"/>
                    </a:srgbClr>
                  </a:outerShdw>
                </a:effectLst>
              </a:rPr>
              <a:t>Военный госпиталь (1941) –</a:t>
            </a:r>
            <a:r>
              <a:rPr lang="ru-RU" sz="1200" dirty="0" err="1">
                <a:effectLst>
                  <a:outerShdw blurRad="38100" dist="38100" dir="2700000" algn="tl">
                    <a:srgbClr val="000000">
                      <a:alpha val="43137"/>
                    </a:srgbClr>
                  </a:outerShdw>
                </a:effectLst>
              </a:rPr>
              <a:t>ул.Ильинкая</a:t>
            </a:r>
            <a:r>
              <a:rPr lang="ru-RU" sz="1200" dirty="0">
                <a:effectLst>
                  <a:outerShdw blurRad="38100" dist="38100" dir="2700000" algn="tl">
                    <a:srgbClr val="000000">
                      <a:alpha val="43137"/>
                    </a:srgbClr>
                  </a:outerShdw>
                </a:effectLst>
              </a:rPr>
              <a:t>, д.3</a:t>
            </a:r>
          </a:p>
          <a:p>
            <a:pPr marL="171450" indent="-171450">
              <a:buFont typeface="Arial" pitchFamily="34" charset="0"/>
              <a:buChar char="•"/>
            </a:pPr>
            <a:r>
              <a:rPr lang="ru-RU" sz="1200" dirty="0">
                <a:effectLst>
                  <a:outerShdw blurRad="38100" dist="38100" dir="2700000" algn="tl">
                    <a:srgbClr val="000000">
                      <a:alpha val="43137"/>
                    </a:srgbClr>
                  </a:outerShdw>
                </a:effectLst>
              </a:rPr>
              <a:t>Военный госпиталь (1939-1940, 1941-45) –Троице-Сергиева лавра</a:t>
            </a:r>
          </a:p>
          <a:p>
            <a:pPr marL="171450" indent="-171450">
              <a:buFont typeface="Arial" pitchFamily="34" charset="0"/>
              <a:buChar char="•"/>
            </a:pPr>
            <a:r>
              <a:rPr lang="ru-RU" sz="1200" dirty="0">
                <a:effectLst>
                  <a:outerShdw blurRad="38100" dist="38100" dir="2700000" algn="tl">
                    <a:srgbClr val="000000">
                      <a:alpha val="43137"/>
                    </a:srgbClr>
                  </a:outerShdw>
                </a:effectLst>
              </a:rPr>
              <a:t>Военный госпиталь(1942)-</a:t>
            </a:r>
            <a:r>
              <a:rPr lang="ru-RU" sz="1200" dirty="0" err="1">
                <a:effectLst>
                  <a:outerShdw blurRad="38100" dist="38100" dir="2700000" algn="tl">
                    <a:srgbClr val="000000">
                      <a:alpha val="43137"/>
                    </a:srgbClr>
                  </a:outerShdw>
                </a:effectLst>
              </a:rPr>
              <a:t>ул.Вознесенская</a:t>
            </a:r>
            <a:r>
              <a:rPr lang="ru-RU" sz="1200" dirty="0">
                <a:effectLst>
                  <a:outerShdw blurRad="38100" dist="38100" dir="2700000" algn="tl">
                    <a:srgbClr val="000000">
                      <a:alpha val="43137"/>
                    </a:srgbClr>
                  </a:outerShdw>
                </a:effectLst>
              </a:rPr>
              <a:t>, 13</a:t>
            </a:r>
          </a:p>
          <a:p>
            <a:pPr marL="171450" indent="-171450">
              <a:buFont typeface="Arial" pitchFamily="34" charset="0"/>
              <a:buChar char="•"/>
            </a:pPr>
            <a:r>
              <a:rPr lang="ru-RU" sz="1200" dirty="0">
                <a:effectLst>
                  <a:outerShdw blurRad="38100" dist="38100" dir="2700000" algn="tl">
                    <a:srgbClr val="000000">
                      <a:alpha val="43137"/>
                    </a:srgbClr>
                  </a:outerShdw>
                </a:effectLst>
              </a:rPr>
              <a:t>Военный госпиталь(1941)-</a:t>
            </a:r>
            <a:r>
              <a:rPr lang="ru-RU" sz="1200" dirty="0" err="1">
                <a:effectLst>
                  <a:outerShdw blurRad="38100" dist="38100" dir="2700000" algn="tl">
                    <a:srgbClr val="000000">
                      <a:alpha val="43137"/>
                    </a:srgbClr>
                  </a:outerShdw>
                </a:effectLst>
              </a:rPr>
              <a:t>ул.Маслиева</a:t>
            </a:r>
            <a:r>
              <a:rPr lang="ru-RU" sz="1200" dirty="0">
                <a:effectLst>
                  <a:outerShdw blurRad="38100" dist="38100" dir="2700000" algn="tl">
                    <a:srgbClr val="000000">
                      <a:alpha val="43137"/>
                    </a:srgbClr>
                  </a:outerShdw>
                </a:effectLst>
              </a:rPr>
              <a:t>, д.20</a:t>
            </a:r>
          </a:p>
          <a:p>
            <a:pPr marL="171450" indent="-171450">
              <a:buFont typeface="Arial" pitchFamily="34" charset="0"/>
              <a:buChar char="•"/>
            </a:pPr>
            <a:r>
              <a:rPr lang="ru-RU" sz="1200" dirty="0">
                <a:effectLst>
                  <a:outerShdw blurRad="38100" dist="38100" dir="2700000" algn="tl">
                    <a:srgbClr val="000000">
                      <a:alpha val="43137"/>
                    </a:srgbClr>
                  </a:outerShdw>
                </a:effectLst>
              </a:rPr>
              <a:t>Медсанбат (1942) –</a:t>
            </a:r>
            <a:r>
              <a:rPr lang="ru-RU" sz="1200" dirty="0" err="1">
                <a:effectLst>
                  <a:outerShdw blurRad="38100" dist="38100" dir="2700000" algn="tl">
                    <a:srgbClr val="000000">
                      <a:alpha val="43137"/>
                    </a:srgbClr>
                  </a:outerShdw>
                </a:effectLst>
              </a:rPr>
              <a:t>пр.Красной</a:t>
            </a:r>
            <a:r>
              <a:rPr lang="ru-RU" sz="1200" dirty="0">
                <a:effectLst>
                  <a:outerShdw blurRad="38100" dist="38100" dir="2700000" algn="tl">
                    <a:srgbClr val="000000">
                      <a:alpha val="43137"/>
                    </a:srgbClr>
                  </a:outerShdw>
                </a:effectLst>
              </a:rPr>
              <a:t> Армии, 96</a:t>
            </a:r>
          </a:p>
        </p:txBody>
      </p:sp>
      <p:sp>
        <p:nvSpPr>
          <p:cNvPr id="11" name="Прямоугольник 10"/>
          <p:cNvSpPr/>
          <p:nvPr/>
        </p:nvSpPr>
        <p:spPr>
          <a:xfrm>
            <a:off x="971600" y="732443"/>
            <a:ext cx="378828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Город госпиталей</a:t>
            </a:r>
            <a:r>
              <a:rPr lang="ru-RU" sz="2800" b="1" dirty="0" smtClean="0">
                <a:ln w="11430"/>
                <a:solidFill>
                  <a:srgbClr val="002060"/>
                </a:solidFill>
                <a:effectLst>
                  <a:outerShdw blurRad="50800" dist="39000" dir="5460000" algn="tl">
                    <a:srgbClr val="000000">
                      <a:alpha val="38000"/>
                    </a:srgbClr>
                  </a:outerShdw>
                </a:effectLst>
              </a:rPr>
              <a:t>.</a:t>
            </a:r>
          </a:p>
        </p:txBody>
      </p:sp>
      <p:pic>
        <p:nvPicPr>
          <p:cNvPr id="52226" name="Picture 2" descr="б-ц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782" y="1036772"/>
            <a:ext cx="2480658" cy="3307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доска%20в%20честь%20госпиталя"/>
          <p:cNvPicPr>
            <a:picLocks noChangeAspect="1" noChangeArrowheads="1"/>
          </p:cNvPicPr>
          <p:nvPr/>
        </p:nvPicPr>
        <p:blipFill rotWithShape="1">
          <a:blip r:embed="rId5">
            <a:extLst>
              <a:ext uri="{28A0092B-C50C-407E-A947-70E740481C1C}">
                <a14:useLocalDpi xmlns:a14="http://schemas.microsoft.com/office/drawing/2010/main" val="0"/>
              </a:ext>
            </a:extLst>
          </a:blip>
          <a:srcRect l="25693" t="25891" r="30983" b="28682"/>
          <a:stretch/>
        </p:blipFill>
        <p:spPr bwMode="auto">
          <a:xfrm>
            <a:off x="4211960" y="3038273"/>
            <a:ext cx="1638250" cy="1285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Училище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905" y="1453273"/>
            <a:ext cx="3051113" cy="2284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6224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813" t="14995" b="9805"/>
          <a:stretch/>
        </p:blipFill>
        <p:spPr bwMode="auto">
          <a:xfrm>
            <a:off x="14586" y="2"/>
            <a:ext cx="9144000" cy="68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329085" y="2296743"/>
            <a:ext cx="8577981" cy="4249538"/>
          </a:xfrm>
          <a:prstGeom prst="rect">
            <a:avLst/>
          </a:prstGeom>
        </p:spPr>
      </p:pic>
      <p:pic>
        <p:nvPicPr>
          <p:cNvPr id="7"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0" y="-20935"/>
            <a:ext cx="9186451" cy="68789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2836139-a62eb246f0b7449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56" y="5250136"/>
            <a:ext cx="17462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Содержимое 2"/>
          <p:cNvSpPr>
            <a:spLocks noGrp="1"/>
          </p:cNvSpPr>
          <p:nvPr>
            <p:ph idx="1"/>
          </p:nvPr>
        </p:nvSpPr>
        <p:spPr>
          <a:xfrm>
            <a:off x="611561" y="764704"/>
            <a:ext cx="8280919" cy="4680520"/>
          </a:xfrm>
        </p:spPr>
        <p:txBody>
          <a:bodyPr>
            <a:normAutofit fontScale="9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buFontTx/>
              <a:buNone/>
              <a:defRPr/>
            </a:pPr>
            <a:r>
              <a:rPr lang="ru-RU" sz="3600" b="1" dirty="0" smtClean="0">
                <a:ln w="11430"/>
                <a:solidFill>
                  <a:srgbClr val="002060"/>
                </a:solidFill>
                <a:effectLst>
                  <a:outerShdw blurRad="50800" dist="39000" dir="5460000" algn="tl">
                    <a:srgbClr val="000000">
                      <a:alpha val="38000"/>
                    </a:srgbClr>
                  </a:outerShdw>
                </a:effectLst>
                <a:latin typeface="Georgia" pitchFamily="18" charset="0"/>
              </a:rPr>
              <a:t>Руководитель проекта: </a:t>
            </a:r>
          </a:p>
          <a:p>
            <a:pPr algn="ctr" eaLnBrk="1" hangingPunct="1">
              <a:buFontTx/>
              <a:buNone/>
              <a:defRPr/>
            </a:pPr>
            <a:r>
              <a:rPr lang="ru-RU" sz="2000" b="1" dirty="0" smtClean="0">
                <a:ln w="11430"/>
                <a:solidFill>
                  <a:srgbClr val="002060"/>
                </a:solidFill>
                <a:effectLst>
                  <a:outerShdw blurRad="50800" dist="39000" dir="5460000" algn="tl">
                    <a:srgbClr val="000000">
                      <a:alpha val="38000"/>
                    </a:srgbClr>
                  </a:outerShdw>
                </a:effectLst>
                <a:latin typeface="Georgia" pitchFamily="18" charset="0"/>
              </a:rPr>
              <a:t>  </a:t>
            </a:r>
            <a:r>
              <a:rPr lang="ru-RU" sz="1700" b="1" dirty="0" err="1" smtClean="0">
                <a:ln w="11430"/>
                <a:solidFill>
                  <a:srgbClr val="002060"/>
                </a:solidFill>
                <a:effectLst>
                  <a:outerShdw blurRad="50800" dist="39000" dir="5460000" algn="tl">
                    <a:srgbClr val="000000">
                      <a:alpha val="38000"/>
                    </a:srgbClr>
                  </a:outerShdw>
                </a:effectLst>
                <a:latin typeface="Georgia" pitchFamily="18" charset="0"/>
              </a:rPr>
              <a:t>Мишонова</a:t>
            </a:r>
            <a:r>
              <a:rPr lang="ru-RU" sz="1700" b="1" dirty="0" smtClean="0">
                <a:ln w="11430"/>
                <a:solidFill>
                  <a:srgbClr val="002060"/>
                </a:solidFill>
                <a:effectLst>
                  <a:outerShdw blurRad="50800" dist="39000" dir="5460000" algn="tl">
                    <a:srgbClr val="000000">
                      <a:alpha val="38000"/>
                    </a:srgbClr>
                  </a:outerShdw>
                </a:effectLst>
                <a:latin typeface="Georgia" pitchFamily="18" charset="0"/>
              </a:rPr>
              <a:t> Татьяна Николаевна</a:t>
            </a:r>
          </a:p>
          <a:p>
            <a:pPr algn="ctr" eaLnBrk="1" hangingPunct="1">
              <a:buFontTx/>
              <a:buNone/>
              <a:defRPr/>
            </a:pPr>
            <a:r>
              <a:rPr lang="ru-RU" sz="1700" b="1" dirty="0" smtClean="0">
                <a:ln w="11430"/>
                <a:solidFill>
                  <a:srgbClr val="002060"/>
                </a:solidFill>
                <a:effectLst>
                  <a:outerShdw blurRad="50800" dist="39000" dir="5460000" algn="tl">
                    <a:srgbClr val="000000">
                      <a:alpha val="38000"/>
                    </a:srgbClr>
                  </a:outerShdw>
                </a:effectLst>
                <a:latin typeface="Georgia" pitchFamily="18" charset="0"/>
              </a:rPr>
              <a:t>директор МУК «Сергиево-Посадская Центральная районная межпоселенческая библиотека»</a:t>
            </a:r>
          </a:p>
          <a:p>
            <a:pPr algn="ctr" eaLnBrk="1" hangingPunct="1">
              <a:buFontTx/>
              <a:buNone/>
              <a:defRPr/>
            </a:pPr>
            <a:endParaRPr lang="ru-RU" sz="2000" b="1" dirty="0" smtClean="0">
              <a:ln w="11430"/>
              <a:solidFill>
                <a:srgbClr val="002060"/>
              </a:solidFill>
              <a:effectLst>
                <a:outerShdw blurRad="50800" dist="39000" dir="5460000" algn="tl">
                  <a:srgbClr val="000000">
                    <a:alpha val="38000"/>
                  </a:srgbClr>
                </a:outerShdw>
              </a:effectLst>
              <a:latin typeface="Georgia" pitchFamily="18" charset="0"/>
            </a:endParaRPr>
          </a:p>
          <a:p>
            <a:pPr algn="ctr" eaLnBrk="1" hangingPunct="1">
              <a:buFontTx/>
              <a:buNone/>
              <a:defRPr/>
            </a:pPr>
            <a:r>
              <a:rPr lang="ru-RU" sz="3600" b="1" dirty="0" smtClean="0">
                <a:ln w="11430"/>
                <a:solidFill>
                  <a:srgbClr val="002060"/>
                </a:solidFill>
                <a:effectLst>
                  <a:outerShdw blurRad="50800" dist="39000" dir="5460000" algn="tl">
                    <a:srgbClr val="000000">
                      <a:alpha val="38000"/>
                    </a:srgbClr>
                  </a:outerShdw>
                </a:effectLst>
                <a:latin typeface="Georgia" pitchFamily="18" charset="0"/>
              </a:rPr>
              <a:t>Автор проекта:</a:t>
            </a:r>
          </a:p>
          <a:p>
            <a:pPr algn="ctr" eaLnBrk="1" hangingPunct="1">
              <a:buFontTx/>
              <a:buNone/>
              <a:defRPr/>
            </a:pPr>
            <a:r>
              <a:rPr lang="ru-RU" sz="2000" b="1" dirty="0" smtClean="0">
                <a:ln w="11430"/>
                <a:solidFill>
                  <a:srgbClr val="002060"/>
                </a:solidFill>
                <a:effectLst>
                  <a:outerShdw blurRad="50800" dist="39000" dir="5460000" algn="tl">
                    <a:srgbClr val="000000">
                      <a:alpha val="38000"/>
                    </a:srgbClr>
                  </a:outerShdw>
                </a:effectLst>
                <a:latin typeface="Georgia" pitchFamily="18" charset="0"/>
              </a:rPr>
              <a:t> </a:t>
            </a:r>
            <a:r>
              <a:rPr lang="ru-RU" sz="1700" b="1" dirty="0" err="1" smtClean="0">
                <a:ln w="11430"/>
                <a:solidFill>
                  <a:srgbClr val="002060"/>
                </a:solidFill>
                <a:effectLst>
                  <a:outerShdw blurRad="50800" dist="39000" dir="5460000" algn="tl">
                    <a:srgbClr val="000000">
                      <a:alpha val="38000"/>
                    </a:srgbClr>
                  </a:outerShdw>
                </a:effectLst>
                <a:latin typeface="Georgia" pitchFamily="18" charset="0"/>
              </a:rPr>
              <a:t>Рдултовский</a:t>
            </a:r>
            <a:r>
              <a:rPr lang="ru-RU" sz="1700" b="1" dirty="0" smtClean="0">
                <a:ln w="11430"/>
                <a:solidFill>
                  <a:srgbClr val="002060"/>
                </a:solidFill>
                <a:effectLst>
                  <a:outerShdw blurRad="50800" dist="39000" dir="5460000" algn="tl">
                    <a:srgbClr val="000000">
                      <a:alpha val="38000"/>
                    </a:srgbClr>
                  </a:outerShdw>
                </a:effectLst>
                <a:latin typeface="Georgia" pitchFamily="18" charset="0"/>
              </a:rPr>
              <a:t> Александр Борисович</a:t>
            </a:r>
          </a:p>
          <a:p>
            <a:pPr algn="ctr" eaLnBrk="1" hangingPunct="1">
              <a:buFontTx/>
              <a:buNone/>
              <a:defRPr/>
            </a:pPr>
            <a:r>
              <a:rPr lang="ru-RU" sz="1700" b="1" dirty="0" smtClean="0">
                <a:ln w="11430"/>
                <a:solidFill>
                  <a:srgbClr val="002060"/>
                </a:solidFill>
                <a:effectLst>
                  <a:outerShdw blurRad="50800" dist="39000" dir="5460000" algn="tl">
                    <a:srgbClr val="000000">
                      <a:alpha val="38000"/>
                    </a:srgbClr>
                  </a:outerShdw>
                </a:effectLst>
                <a:latin typeface="Georgia" pitchFamily="18" charset="0"/>
              </a:rPr>
              <a:t>заведующий отделом краеведения Центральной районной</a:t>
            </a:r>
          </a:p>
          <a:p>
            <a:pPr algn="ctr" eaLnBrk="1" hangingPunct="1">
              <a:buFontTx/>
              <a:buNone/>
              <a:defRPr/>
            </a:pPr>
            <a:r>
              <a:rPr lang="ru-RU" sz="1700" b="1" dirty="0" smtClean="0">
                <a:ln w="11430"/>
                <a:solidFill>
                  <a:srgbClr val="002060"/>
                </a:solidFill>
                <a:effectLst>
                  <a:outerShdw blurRad="50800" dist="39000" dir="5460000" algn="tl">
                    <a:srgbClr val="000000">
                      <a:alpha val="38000"/>
                    </a:srgbClr>
                  </a:outerShdw>
                </a:effectLst>
                <a:latin typeface="Georgia" pitchFamily="18" charset="0"/>
              </a:rPr>
              <a:t>библиотеки им. В.В. Розанова </a:t>
            </a:r>
          </a:p>
          <a:p>
            <a:pPr algn="ctr" eaLnBrk="1" hangingPunct="1">
              <a:buFontTx/>
              <a:buNone/>
              <a:defRPr/>
            </a:pPr>
            <a:endParaRPr lang="ru-RU" sz="2000" b="1" dirty="0" smtClean="0">
              <a:ln w="11430"/>
              <a:solidFill>
                <a:srgbClr val="002060"/>
              </a:solidFill>
              <a:effectLst>
                <a:outerShdw blurRad="50800" dist="39000" dir="5460000" algn="tl">
                  <a:srgbClr val="000000">
                    <a:alpha val="38000"/>
                  </a:srgbClr>
                </a:outerShdw>
              </a:effectLst>
              <a:latin typeface="Georgia" pitchFamily="18" charset="0"/>
            </a:endParaRPr>
          </a:p>
          <a:p>
            <a:pPr algn="ctr" eaLnBrk="1" hangingPunct="1">
              <a:buFontTx/>
              <a:buNone/>
              <a:defRPr/>
            </a:pPr>
            <a:endParaRPr lang="ru-RU" sz="1400" b="1" dirty="0" smtClean="0">
              <a:ln w="11430"/>
              <a:solidFill>
                <a:srgbClr val="002060"/>
              </a:solidFill>
              <a:effectLst>
                <a:outerShdw blurRad="50800" dist="39000" dir="5460000" algn="tl">
                  <a:srgbClr val="000000">
                    <a:alpha val="38000"/>
                  </a:srgbClr>
                </a:outerShdw>
              </a:effectLst>
            </a:endParaRPr>
          </a:p>
          <a:p>
            <a:pPr algn="ctr" eaLnBrk="1" hangingPunct="1">
              <a:buFontTx/>
              <a:buNone/>
              <a:defRPr/>
            </a:pPr>
            <a:endParaRPr lang="ru-RU" sz="1400" b="1" dirty="0" smtClean="0">
              <a:ln w="11430"/>
              <a:solidFill>
                <a:srgbClr val="002060"/>
              </a:solidFill>
              <a:effectLst>
                <a:outerShdw blurRad="50800" dist="39000" dir="5460000" algn="tl">
                  <a:srgbClr val="000000">
                    <a:alpha val="38000"/>
                  </a:srgbClr>
                </a:outerShdw>
              </a:effectLst>
            </a:endParaRPr>
          </a:p>
          <a:p>
            <a:pPr algn="ctr" eaLnBrk="1" hangingPunct="1">
              <a:buFontTx/>
              <a:buNone/>
              <a:defRPr/>
            </a:pPr>
            <a:endParaRPr lang="ru-RU" sz="1400" b="1" dirty="0" smtClean="0">
              <a:ln w="11430"/>
              <a:solidFill>
                <a:srgbClr val="002060"/>
              </a:solidFill>
              <a:effectLst>
                <a:outerShdw blurRad="50800" dist="39000" dir="5460000" algn="tl">
                  <a:srgbClr val="000000">
                    <a:alpha val="38000"/>
                  </a:srgbClr>
                </a:outerShdw>
              </a:effectLst>
            </a:endParaRPr>
          </a:p>
          <a:p>
            <a:pPr algn="ctr" eaLnBrk="1" hangingPunct="1">
              <a:buFontTx/>
              <a:buNone/>
              <a:defRPr/>
            </a:pPr>
            <a:endParaRPr lang="ru-RU" sz="1400" b="1" dirty="0" smtClean="0">
              <a:ln w="11430"/>
              <a:solidFill>
                <a:srgbClr val="002060"/>
              </a:solidFill>
              <a:effectLst>
                <a:outerShdw blurRad="50800" dist="39000" dir="5460000" algn="tl">
                  <a:srgbClr val="000000">
                    <a:alpha val="38000"/>
                  </a:srgbClr>
                </a:outerShdw>
              </a:effectLst>
            </a:endParaRPr>
          </a:p>
          <a:p>
            <a:pPr algn="ctr" eaLnBrk="1" hangingPunct="1">
              <a:buFontTx/>
              <a:buNone/>
              <a:defRPr/>
            </a:pPr>
            <a:r>
              <a:rPr lang="ru-RU" sz="1400" b="1" dirty="0" smtClean="0">
                <a:ln w="11430"/>
                <a:solidFill>
                  <a:srgbClr val="002060"/>
                </a:solidFill>
                <a:effectLst>
                  <a:outerShdw blurRad="50800" dist="39000" dir="5460000" algn="tl">
                    <a:srgbClr val="000000">
                      <a:alpha val="38000"/>
                    </a:srgbClr>
                  </a:outerShdw>
                </a:effectLst>
              </a:rPr>
              <a:t>Сергиев Посад</a:t>
            </a:r>
          </a:p>
          <a:p>
            <a:pPr algn="ctr" eaLnBrk="1" hangingPunct="1">
              <a:buFontTx/>
              <a:buNone/>
              <a:defRPr/>
            </a:pPr>
            <a:r>
              <a:rPr lang="ru-RU" sz="1400" b="1" dirty="0" smtClean="0">
                <a:ln w="11430"/>
                <a:solidFill>
                  <a:srgbClr val="002060"/>
                </a:solidFill>
                <a:effectLst>
                  <a:outerShdw blurRad="50800" dist="39000" dir="5460000" algn="tl">
                    <a:srgbClr val="000000">
                      <a:alpha val="38000"/>
                    </a:srgbClr>
                  </a:outerShdw>
                </a:effectLst>
              </a:rPr>
              <a:t>2015 год</a:t>
            </a:r>
          </a:p>
        </p:txBody>
      </p:sp>
    </p:spTree>
    <p:extLst>
      <p:ext uri="{BB962C8B-B14F-4D97-AF65-F5344CB8AC3E}">
        <p14:creationId xmlns:p14="http://schemas.microsoft.com/office/powerpoint/2010/main" val="401194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0"/>
                                        <p:tgtEl>
                                          <p:spTgt spid="10">
                                            <p:txEl>
                                              <p:pRg st="0" end="0"/>
                                            </p:txEl>
                                          </p:spTgt>
                                        </p:tgtEl>
                                      </p:cBhvr>
                                    </p:animEffect>
                                    <p:anim calcmode="lin" valueType="num">
                                      <p:cBhvr>
                                        <p:cTn id="8" dur="5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0"/>
                                        <p:tgtEl>
                                          <p:spTgt spid="10">
                                            <p:txEl>
                                              <p:pRg st="1" end="1"/>
                                            </p:txEl>
                                          </p:spTgt>
                                        </p:tgtEl>
                                      </p:cBhvr>
                                    </p:animEffect>
                                    <p:anim calcmode="lin" valueType="num">
                                      <p:cBhvr>
                                        <p:cTn id="13" dur="5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5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0"/>
                                        <p:tgtEl>
                                          <p:spTgt spid="10">
                                            <p:txEl>
                                              <p:pRg st="2" end="2"/>
                                            </p:txEl>
                                          </p:spTgt>
                                        </p:tgtEl>
                                      </p:cBhvr>
                                    </p:animEffect>
                                    <p:anim calcmode="lin" valueType="num">
                                      <p:cBhvr>
                                        <p:cTn id="18" dur="5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5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0"/>
                                        <p:tgtEl>
                                          <p:spTgt spid="10">
                                            <p:txEl>
                                              <p:pRg st="4" end="4"/>
                                            </p:txEl>
                                          </p:spTgt>
                                        </p:tgtEl>
                                      </p:cBhvr>
                                    </p:animEffect>
                                    <p:anim calcmode="lin" valueType="num">
                                      <p:cBhvr>
                                        <p:cTn id="25" dur="5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6" dur="5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fade">
                                      <p:cBhvr>
                                        <p:cTn id="31" dur="5000"/>
                                        <p:tgtEl>
                                          <p:spTgt spid="10">
                                            <p:txEl>
                                              <p:pRg st="5" end="5"/>
                                            </p:txEl>
                                          </p:spTgt>
                                        </p:tgtEl>
                                      </p:cBhvr>
                                    </p:animEffect>
                                    <p:anim calcmode="lin" valueType="num">
                                      <p:cBhvr>
                                        <p:cTn id="32" dur="5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3" dur="5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xEl>
                                              <p:pRg st="6" end="6"/>
                                            </p:txEl>
                                          </p:spTgt>
                                        </p:tgtEl>
                                        <p:attrNameLst>
                                          <p:attrName>style.visibility</p:attrName>
                                        </p:attrNameLst>
                                      </p:cBhvr>
                                      <p:to>
                                        <p:strVal val="visible"/>
                                      </p:to>
                                    </p:set>
                                    <p:animEffect transition="in" filter="fade">
                                      <p:cBhvr>
                                        <p:cTn id="38" dur="5000"/>
                                        <p:tgtEl>
                                          <p:spTgt spid="10">
                                            <p:txEl>
                                              <p:pRg st="6" end="6"/>
                                            </p:txEl>
                                          </p:spTgt>
                                        </p:tgtEl>
                                      </p:cBhvr>
                                    </p:animEffect>
                                    <p:anim calcmode="lin" valueType="num">
                                      <p:cBhvr>
                                        <p:cTn id="39" dur="5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0" dur="5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animEffect transition="in" filter="fade">
                                      <p:cBhvr>
                                        <p:cTn id="45" dur="5000"/>
                                        <p:tgtEl>
                                          <p:spTgt spid="10">
                                            <p:txEl>
                                              <p:pRg st="7" end="7"/>
                                            </p:txEl>
                                          </p:spTgt>
                                        </p:tgtEl>
                                      </p:cBhvr>
                                    </p:animEffect>
                                    <p:anim calcmode="lin" valueType="num">
                                      <p:cBhvr>
                                        <p:cTn id="46" dur="5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47" dur="5000" fill="hold"/>
                                        <p:tgtEl>
                                          <p:spTgt spid="10">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
                                            <p:txEl>
                                              <p:pRg st="13" end="13"/>
                                            </p:txEl>
                                          </p:spTgt>
                                        </p:tgtEl>
                                        <p:attrNameLst>
                                          <p:attrName>style.visibility</p:attrName>
                                        </p:attrNameLst>
                                      </p:cBhvr>
                                      <p:to>
                                        <p:strVal val="visible"/>
                                      </p:to>
                                    </p:set>
                                    <p:animEffect transition="in" filter="fade">
                                      <p:cBhvr>
                                        <p:cTn id="50" dur="5000"/>
                                        <p:tgtEl>
                                          <p:spTgt spid="10">
                                            <p:txEl>
                                              <p:pRg st="13" end="13"/>
                                            </p:txEl>
                                          </p:spTgt>
                                        </p:tgtEl>
                                      </p:cBhvr>
                                    </p:animEffect>
                                    <p:anim calcmode="lin" valueType="num">
                                      <p:cBhvr>
                                        <p:cTn id="51" dur="5000" fill="hold"/>
                                        <p:tgtEl>
                                          <p:spTgt spid="10">
                                            <p:txEl>
                                              <p:pRg st="13" end="13"/>
                                            </p:txEl>
                                          </p:spTgt>
                                        </p:tgtEl>
                                        <p:attrNameLst>
                                          <p:attrName>ppt_x</p:attrName>
                                        </p:attrNameLst>
                                      </p:cBhvr>
                                      <p:tavLst>
                                        <p:tav tm="0">
                                          <p:val>
                                            <p:strVal val="#ppt_x"/>
                                          </p:val>
                                        </p:tav>
                                        <p:tav tm="100000">
                                          <p:val>
                                            <p:strVal val="#ppt_x"/>
                                          </p:val>
                                        </p:tav>
                                      </p:tavLst>
                                    </p:anim>
                                    <p:anim calcmode="lin" valueType="num">
                                      <p:cBhvr>
                                        <p:cTn id="52" dur="5000" fill="hold"/>
                                        <p:tgtEl>
                                          <p:spTgt spid="10">
                                            <p:txEl>
                                              <p:pRg st="13" end="13"/>
                                            </p:tx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xEl>
                                              <p:pRg st="14" end="14"/>
                                            </p:txEl>
                                          </p:spTgt>
                                        </p:tgtEl>
                                        <p:attrNameLst>
                                          <p:attrName>style.visibility</p:attrName>
                                        </p:attrNameLst>
                                      </p:cBhvr>
                                      <p:to>
                                        <p:strVal val="visible"/>
                                      </p:to>
                                    </p:set>
                                    <p:animEffect transition="in" filter="fade">
                                      <p:cBhvr>
                                        <p:cTn id="55" dur="5000"/>
                                        <p:tgtEl>
                                          <p:spTgt spid="10">
                                            <p:txEl>
                                              <p:pRg st="14" end="14"/>
                                            </p:txEl>
                                          </p:spTgt>
                                        </p:tgtEl>
                                      </p:cBhvr>
                                    </p:animEffect>
                                    <p:anim calcmode="lin" valueType="num">
                                      <p:cBhvr>
                                        <p:cTn id="56" dur="5000" fill="hold"/>
                                        <p:tgtEl>
                                          <p:spTgt spid="10">
                                            <p:txEl>
                                              <p:pRg st="14" end="14"/>
                                            </p:txEl>
                                          </p:spTgt>
                                        </p:tgtEl>
                                        <p:attrNameLst>
                                          <p:attrName>ppt_x</p:attrName>
                                        </p:attrNameLst>
                                      </p:cBhvr>
                                      <p:tavLst>
                                        <p:tav tm="0">
                                          <p:val>
                                            <p:strVal val="#ppt_x"/>
                                          </p:val>
                                        </p:tav>
                                        <p:tav tm="100000">
                                          <p:val>
                                            <p:strVal val="#ppt_x"/>
                                          </p:val>
                                        </p:tav>
                                      </p:tavLst>
                                    </p:anim>
                                    <p:anim calcmode="lin" valueType="num">
                                      <p:cBhvr>
                                        <p:cTn id="57" dur="5000" fill="hold"/>
                                        <p:tgtEl>
                                          <p:spTgt spid="10">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539553" y="4621778"/>
            <a:ext cx="8064896" cy="1569660"/>
          </a:xfrm>
          <a:prstGeom prst="rect">
            <a:avLst/>
          </a:prstGeom>
          <a:ln>
            <a:no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Культурная жизнь города никогда не замирала, даже в самые критические военные дни. А в 1943−45 годах в области культуры и искусства города произошли очень важные события. В канун 26 годовщины Октябрьской революции в Загорске состоялась первая выставка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загорских</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художников, организованная Николаем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Барченковым</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и вернувшимся с фронта тяжело раненым художником Николаем Беляевым. художников. Её посетили представители Комитета по делам искусств при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Совнаркомек</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СССР и РСФСР, исполкома Московского областного Совета. В тот же год образовалось Товарищество художников Загорска. А 1 декабря 1943 года Совнарком СССР постановил разместить в здании Духовной академии Всероссийскую академию художеств, переведенную ранее из Ленинграда в Самарканд. Среди художников, приехавших в наш город, в составе Академии был и создатель знаменитой картины «Письмо с фронта» А.И. Лактионов.</a:t>
            </a:r>
            <a:endParaRPr kumimoji="0" lang="ru-RU" sz="18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p:txBody>
      </p:sp>
      <p:pic>
        <p:nvPicPr>
          <p:cNvPr id="3074" name="Picture 2" descr="AVXtZR-M5I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3204"/>
          <a:stretch/>
        </p:blipFill>
        <p:spPr bwMode="auto">
          <a:xfrm>
            <a:off x="6300192" y="548680"/>
            <a:ext cx="2345457" cy="33756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3" name="Picture 1" descr="Соколов В"/>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851" y="524508"/>
            <a:ext cx="4383710" cy="3423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5"/>
          <p:cNvSpPr>
            <a:spLocks noChangeArrowheads="1"/>
          </p:cNvSpPr>
          <p:nvPr/>
        </p:nvSpPr>
        <p:spPr bwMode="auto">
          <a:xfrm>
            <a:off x="0" y="4667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55688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26" y="0"/>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379639" y="3752919"/>
            <a:ext cx="4610494" cy="2492990"/>
          </a:xfrm>
          <a:prstGeom prst="rect">
            <a:avLst/>
          </a:prstGeom>
          <a:ln>
            <a:noFill/>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Первый госпиталь в стенах лавры  был открыт еще во время советско-финляндской войны – 9 января 1940 года.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В 1941 г. стал функционировать эвакогоспиталь №2894 на 2500 коек, самый крупный в Московской области. В четырехэтажном здании Духовной академии размещались два хирургических отделения с операционными блоками, четырьмя перевязочными, </a:t>
            </a:r>
            <a:r>
              <a:rPr kumimoji="0" lang="ru-RU" sz="1200" b="0" i="0" u="none" strike="noStrike" cap="none" normalizeH="0" baseline="0" dirty="0" err="1"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гипсовальной</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Arial" pitchFamily="34" charset="0"/>
              </a:rPr>
              <a:t>, лаборатории, и два рентгенологических кабинета. В бывших Чертогах- терапевтическое и неврологическое отделения, в кельях, примыкающих к хозяйственным воротам –отделение выздоравливающих. Чтобы увеличить количество медсестер, при госпитале организовали кратковременные курсы. В госпитале был клуб. В марте 1944 года госпиталь перевели в Павловский Посад. Расформирован 5 января 1946 года.</a:t>
            </a:r>
            <a:r>
              <a:rPr kumimoji="0" lang="ru-RU" sz="1200"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rPr>
              <a:t> </a:t>
            </a:r>
          </a:p>
        </p:txBody>
      </p:sp>
      <p:pic>
        <p:nvPicPr>
          <p:cNvPr id="4098" name="Picture 2" descr="C:\Users\Алла Анатольевна\Desktop\ИМЯ НА КАРТЕ\в библиотеку ил.20 апреля\академия.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417" y="661793"/>
            <a:ext cx="3405962" cy="2551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671017"/>
            <a:ext cx="177260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Чертоги</a:t>
            </a:r>
            <a:endParaRPr lang="ru-RU" sz="3600" b="1" dirty="0">
              <a:ln w="11430"/>
              <a:solidFill>
                <a:srgbClr val="002060"/>
              </a:solidFill>
              <a:effectLst>
                <a:outerShdw blurRad="50800" dist="39000" dir="5460000" algn="tl">
                  <a:srgbClr val="000000">
                    <a:alpha val="38000"/>
                  </a:srgbClr>
                </a:outerShdw>
              </a:effectLst>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61" t="35181" r="54945" b="62317"/>
          <a:stretch/>
        </p:blipFill>
        <p:spPr bwMode="auto">
          <a:xfrm>
            <a:off x="2106959" y="1916831"/>
            <a:ext cx="2817465" cy="3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descr="http://towns-tour.narod.ru/rus/se_po/phb/20030807_0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4694" y="3725395"/>
            <a:ext cx="3360685" cy="2520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48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449"/>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1560" y="2568753"/>
            <a:ext cx="3384376" cy="175432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Согласно приказу №257 Наркомата торговли СССР реализация товаров с 16 июля 1941 года осуществлялась по карточкам. </a:t>
            </a:r>
            <a:r>
              <a:rPr lang="ru-RU" sz="1200" dirty="0" smtClean="0">
                <a:effectLst>
                  <a:outerShdw blurRad="38100" dist="38100" dir="2700000" algn="tl">
                    <a:srgbClr val="000000">
                      <a:alpha val="43137"/>
                    </a:srgbClr>
                  </a:outerShdw>
                </a:effectLst>
              </a:rPr>
              <a:t>В </a:t>
            </a:r>
            <a:r>
              <a:rPr lang="ru-RU" sz="1200" dirty="0">
                <a:effectLst>
                  <a:outerShdw blurRad="38100" dist="38100" dir="2700000" algn="tl">
                    <a:srgbClr val="000000">
                      <a:alpha val="43137"/>
                    </a:srgbClr>
                  </a:outerShdw>
                </a:effectLst>
              </a:rPr>
              <a:t>связи с этим было создано </a:t>
            </a:r>
            <a:r>
              <a:rPr lang="ru-RU" sz="1200" b="1" i="1" dirty="0">
                <a:effectLst>
                  <a:outerShdw blurRad="38100" dist="38100" dir="2700000" algn="tl">
                    <a:srgbClr val="000000">
                      <a:alpha val="43137"/>
                    </a:srgbClr>
                  </a:outerShdw>
                </a:effectLst>
              </a:rPr>
              <a:t>Бюро продовольственных и промтоварных карточек. </a:t>
            </a:r>
            <a:r>
              <a:rPr lang="ru-RU" sz="1200" dirty="0">
                <a:effectLst>
                  <a:outerShdw blurRad="38100" dist="38100" dir="2700000" algn="tl">
                    <a:srgbClr val="000000">
                      <a:alpha val="43137"/>
                    </a:srgbClr>
                  </a:outerShdw>
                </a:effectLst>
              </a:rPr>
              <a:t>Оно также располагалось в стенах ТСЛ, в здании церковной лавки, вблизи Святых ворот. Позднее бюро стало распределять и т.н. «американские подарки» (гуманитарную помощь союзников).</a:t>
            </a:r>
          </a:p>
        </p:txBody>
      </p:sp>
      <p:pic>
        <p:nvPicPr>
          <p:cNvPr id="5122" name="Picture 2" descr="Библиотека 19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046" y="3551338"/>
            <a:ext cx="4092409" cy="2754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61" t="35181" r="54945" b="62317"/>
          <a:stretch/>
        </p:blipFill>
        <p:spPr bwMode="auto">
          <a:xfrm>
            <a:off x="2106959" y="1916831"/>
            <a:ext cx="2817465" cy="3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839813" y="692696"/>
            <a:ext cx="362086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Церковная лавка</a:t>
            </a:r>
            <a:endParaRPr lang="ru-RU" sz="3600" b="1"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23646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13037" t="19334" r="27594" b="23823"/>
          <a:stretch/>
        </p:blipFill>
        <p:spPr bwMode="auto">
          <a:xfrm>
            <a:off x="0" y="0"/>
            <a:ext cx="9144000" cy="686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podelki.originalhands.ru/image/687474703a2f2f3930306967722e6e65742f64617461692f74656b686e6f6c6f67696a612f4f746b7279746b692d732d32332d66657672616c6a612f303030312d3030322d4d61737465722d6b6c6173732d706f2d697a676f746f766c656e696a752d6f746b7279746b692d6b2d32332d66657672616c6a612e6a706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86451" cy="687893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384374" y="2516559"/>
            <a:ext cx="4572000" cy="369332"/>
          </a:xfrm>
          <a:prstGeom prst="rect">
            <a:avLst/>
          </a:prstGeom>
        </p:spPr>
        <p:txBody>
          <a:bodyPr>
            <a:spAutoFit/>
          </a:bodyPr>
          <a:lstStyle/>
          <a:p>
            <a:r>
              <a:rPr lang="ru-RU" b="1" dirty="0"/>
              <a:t> </a:t>
            </a:r>
            <a:endParaRPr lang="ru-RU" dirty="0"/>
          </a:p>
        </p:txBody>
      </p:sp>
      <p:sp>
        <p:nvSpPr>
          <p:cNvPr id="2" name="Прямоугольник 1"/>
          <p:cNvSpPr/>
          <p:nvPr/>
        </p:nvSpPr>
        <p:spPr>
          <a:xfrm>
            <a:off x="5608395" y="1161703"/>
            <a:ext cx="3151434" cy="1754326"/>
          </a:xfrm>
          <a:prstGeom prst="rect">
            <a:avLst/>
          </a:prstGeom>
          <a:ln>
            <a:noFill/>
          </a:ln>
        </p:spPr>
        <p:style>
          <a:lnRef idx="1">
            <a:schemeClr val="dk1"/>
          </a:lnRef>
          <a:fillRef idx="2">
            <a:schemeClr val="dk1"/>
          </a:fillRef>
          <a:effectRef idx="1">
            <a:schemeClr val="dk1"/>
          </a:effectRef>
          <a:fontRef idx="minor">
            <a:schemeClr val="dk1"/>
          </a:fontRef>
        </p:style>
        <p:txBody>
          <a:bodyPr wrap="square">
            <a:spAutoFit/>
          </a:bodyPr>
          <a:lstStyle/>
          <a:p>
            <a:r>
              <a:rPr lang="ru-RU" sz="1200" dirty="0">
                <a:effectLst>
                  <a:outerShdw blurRad="38100" dist="38100" dir="2700000" algn="tl">
                    <a:srgbClr val="000000">
                      <a:alpha val="43137"/>
                    </a:srgbClr>
                  </a:outerShdw>
                </a:effectLst>
              </a:rPr>
              <a:t>Колокольня Троице-Сергиевой лавры -  специальная служба воздушного наблюдения. </a:t>
            </a:r>
            <a:r>
              <a:rPr lang="ru-RU" sz="1200" dirty="0" smtClean="0">
                <a:effectLst>
                  <a:outerShdw blurRad="38100" dist="38100" dir="2700000" algn="tl">
                    <a:srgbClr val="000000">
                      <a:alpha val="43137"/>
                    </a:srgbClr>
                  </a:outerShdw>
                </a:effectLst>
              </a:rPr>
              <a:t>Это был хороший наблюдательный пункт </a:t>
            </a:r>
            <a:r>
              <a:rPr lang="ru-RU" sz="1200" dirty="0">
                <a:effectLst>
                  <a:outerShdw blurRad="38100" dist="38100" dir="2700000" algn="tl">
                    <a:srgbClr val="000000">
                      <a:alpha val="43137"/>
                    </a:srgbClr>
                  </a:outerShdw>
                </a:effectLst>
              </a:rPr>
              <a:t>за вражескими самолетами. О их появлении бойцы специальной службы воздушного наблюдения оповещения и связи сообщали в штаб МПВО. На самом верхнем ярусе была построена деревянная будка с телефоном.</a:t>
            </a:r>
          </a:p>
        </p:txBody>
      </p:sp>
      <p:pic>
        <p:nvPicPr>
          <p:cNvPr id="6146" name="Picture 2" descr="колокольня%20тсл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172" y="3015341"/>
            <a:ext cx="2375478" cy="3230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1043608" y="764704"/>
            <a:ext cx="257980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dirty="0" smtClean="0">
                <a:ln w="11430"/>
                <a:solidFill>
                  <a:srgbClr val="002060"/>
                </a:solidFill>
                <a:effectLst>
                  <a:outerShdw blurRad="50800" dist="39000" dir="5460000" algn="tl">
                    <a:srgbClr val="000000">
                      <a:alpha val="38000"/>
                    </a:srgbClr>
                  </a:outerShdw>
                </a:effectLst>
              </a:rPr>
              <a:t>Колокольня</a:t>
            </a:r>
            <a:endParaRPr lang="ru-RU" sz="3600" b="1" dirty="0">
              <a:ln w="11430"/>
              <a:solidFill>
                <a:srgbClr val="002060"/>
              </a:solidFill>
              <a:effectLst>
                <a:outerShdw blurRad="50800" dist="39000" dir="5460000" algn="tl">
                  <a:srgbClr val="000000">
                    <a:alpha val="38000"/>
                  </a:srgbClr>
                </a:outerShdw>
              </a:effectLst>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61" t="35181" r="54945" b="62317"/>
          <a:stretch/>
        </p:blipFill>
        <p:spPr bwMode="auto">
          <a:xfrm>
            <a:off x="2106959" y="1916831"/>
            <a:ext cx="2817465" cy="3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912" y="3452018"/>
            <a:ext cx="3833917"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35654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2067</TotalTime>
  <Words>4976</Words>
  <Application>Microsoft Office PowerPoint</Application>
  <PresentationFormat>Экран (4:3)</PresentationFormat>
  <Paragraphs>206</Paragraphs>
  <Slides>54</Slides>
  <Notes>13</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Алла Анатольевна</dc:creator>
  <cp:lastModifiedBy>Алла Анатольевна</cp:lastModifiedBy>
  <cp:revision>81</cp:revision>
  <cp:lastPrinted>2015-04-28T14:07:07Z</cp:lastPrinted>
  <dcterms:created xsi:type="dcterms:W3CDTF">2015-04-28T12:38:59Z</dcterms:created>
  <dcterms:modified xsi:type="dcterms:W3CDTF">2016-04-01T09:09:21Z</dcterms:modified>
</cp:coreProperties>
</file>